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61.jpg" ContentType="image/jpg"/>
  <Override PartName="/ppt/media/image163.jpg" ContentType="image/jp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60" r:id="rId4"/>
    <p:sldId id="281" r:id="rId5"/>
    <p:sldId id="282" r:id="rId6"/>
    <p:sldId id="302" r:id="rId7"/>
    <p:sldId id="259" r:id="rId8"/>
    <p:sldId id="263" r:id="rId9"/>
    <p:sldId id="264" r:id="rId10"/>
    <p:sldId id="283" r:id="rId11"/>
    <p:sldId id="285" r:id="rId12"/>
    <p:sldId id="286" r:id="rId13"/>
    <p:sldId id="287" r:id="rId14"/>
    <p:sldId id="288" r:id="rId15"/>
    <p:sldId id="290" r:id="rId16"/>
    <p:sldId id="273" r:id="rId17"/>
    <p:sldId id="291" r:id="rId18"/>
    <p:sldId id="292" r:id="rId19"/>
    <p:sldId id="293" r:id="rId20"/>
    <p:sldId id="294" r:id="rId21"/>
    <p:sldId id="295" r:id="rId22"/>
    <p:sldId id="296" r:id="rId23"/>
    <p:sldId id="297" r:id="rId24"/>
    <p:sldId id="274" r:id="rId25"/>
    <p:sldId id="275" r:id="rId26"/>
    <p:sldId id="276" r:id="rId27"/>
    <p:sldId id="303" r:id="rId28"/>
    <p:sldId id="304" r:id="rId29"/>
    <p:sldId id="305" r:id="rId30"/>
    <p:sldId id="306" r:id="rId31"/>
    <p:sldId id="265" r:id="rId32"/>
    <p:sldId id="266" r:id="rId33"/>
    <p:sldId id="298" r:id="rId34"/>
    <p:sldId id="299" r:id="rId35"/>
    <p:sldId id="271" r:id="rId36"/>
    <p:sldId id="272" r:id="rId37"/>
    <p:sldId id="300" r:id="rId38"/>
    <p:sldId id="280"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Mongolian Baiti" panose="03000500000000000000" pitchFamily="66" charset="0"/>
      <p:regular r:id="rId45"/>
    </p:embeddedFont>
    <p:embeddedFont>
      <p:font typeface="Montserrat" panose="020B0604020202020204" charset="0"/>
      <p:regular r:id="rId46"/>
      <p:bold r:id="rId47"/>
      <p:italic r:id="rId48"/>
      <p:boldItalic r:id="rId49"/>
    </p:embeddedFont>
    <p:embeddedFont>
      <p:font typeface="Montserrat Bold" panose="020B0604020202020204" charset="0"/>
      <p:regular r:id="rId50"/>
      <p:bold r:id="rId51"/>
    </p:embeddedFont>
    <p:embeddedFont>
      <p:font typeface="Montserrat Bold Italics" panose="020B0604020202020204" charset="0"/>
      <p:regular r:id="rId52"/>
      <p:italic r:id="rId53"/>
    </p:embeddedFont>
    <p:embeddedFont>
      <p:font typeface="Montserrat Extra-Bold" panose="020B0604020202020204" charset="0"/>
      <p:regular r:id="rId54"/>
    </p:embeddedFont>
    <p:embeddedFont>
      <p:font typeface="Montserrat Italics" panose="020B0604020202020204" charset="0"/>
      <p:regular r:id="rId55"/>
    </p:embeddedFont>
    <p:embeddedFont>
      <p:font typeface="Montserrat Semi-Bold" panose="020B0604020202020204" charset="0"/>
      <p:regular r:id="rId56"/>
      <p:bold r:id="rId57"/>
    </p:embeddedFont>
    <p:embeddedFont>
      <p:font typeface="Montserrat Semi-Bold Bold" panose="020B0604020202020204" charset="0"/>
      <p:regular r:id="rId58"/>
      <p:bold r:id="rId59"/>
    </p:embeddedFont>
    <p:embeddedFont>
      <p:font typeface="Open Sans" panose="020B0604020202020204" charset="0"/>
      <p:regular r:id="rId60"/>
      <p:bold r:id="rId61"/>
      <p:italic r:id="rId62"/>
      <p:boldItalic r:id="rId63"/>
    </p:embeddedFont>
    <p:embeddedFont>
      <p:font typeface="Open Sans Bold" panose="020B060402020202020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27" autoAdjust="0"/>
  </p:normalViewPr>
  <p:slideViewPr>
    <p:cSldViewPr>
      <p:cViewPr varScale="1">
        <p:scale>
          <a:sx n="40" d="100"/>
          <a:sy n="40" d="100"/>
        </p:scale>
        <p:origin x="852" y="36"/>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0805A-B00A-4D00-A0F5-0CCAB52F30E3}" type="datetimeFigureOut">
              <a:rPr lang="en-IN" smtClean="0"/>
              <a:t>04-07-2025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9D842-85F9-4FF3-8C81-203D085A8534}" type="slidenum">
              <a:rPr lang="en-IN" smtClean="0"/>
              <a:t>‹#›</a:t>
            </a:fld>
            <a:endParaRPr lang="en-IN"/>
          </a:p>
        </p:txBody>
      </p:sp>
    </p:spTree>
    <p:extLst>
      <p:ext uri="{BB962C8B-B14F-4D97-AF65-F5344CB8AC3E}">
        <p14:creationId xmlns:p14="http://schemas.microsoft.com/office/powerpoint/2010/main" val="260096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19D842-85F9-4FF3-8C81-203D085A8534}" type="slidenum">
              <a:rPr lang="en-IN" smtClean="0"/>
              <a:t>24</a:t>
            </a:fld>
            <a:endParaRPr lang="en-IN"/>
          </a:p>
        </p:txBody>
      </p:sp>
    </p:spTree>
    <p:extLst>
      <p:ext uri="{BB962C8B-B14F-4D97-AF65-F5344CB8AC3E}">
        <p14:creationId xmlns:p14="http://schemas.microsoft.com/office/powerpoint/2010/main" val="365729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419D842-85F9-4FF3-8C81-203D085A8534}" type="slidenum">
              <a:rPr lang="en-IN" smtClean="0"/>
              <a:t>25</a:t>
            </a:fld>
            <a:endParaRPr lang="en-IN"/>
          </a:p>
        </p:txBody>
      </p:sp>
    </p:spTree>
    <p:extLst>
      <p:ext uri="{BB962C8B-B14F-4D97-AF65-F5344CB8AC3E}">
        <p14:creationId xmlns:p14="http://schemas.microsoft.com/office/powerpoint/2010/main" val="38867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419D842-85F9-4FF3-8C81-203D085A8534}" type="slidenum">
              <a:rPr lang="en-IN" smtClean="0"/>
              <a:t>34</a:t>
            </a:fld>
            <a:endParaRPr lang="en-IN"/>
          </a:p>
        </p:txBody>
      </p:sp>
    </p:spTree>
    <p:extLst>
      <p:ext uri="{BB962C8B-B14F-4D97-AF65-F5344CB8AC3E}">
        <p14:creationId xmlns:p14="http://schemas.microsoft.com/office/powerpoint/2010/main" val="246590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ammurabisolomon.in/public-policy" TargetMode="Externa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hyperlink" Target="https://www.hammurabisolomon.in/real-estate-infra-project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hammurabisolomon.in/insolvency-restructurin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hammurabisolomon.in/risk-advisory"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hammurabisolomon.in/compliance-secretaria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hammurabisolomon.in/intellectual-property"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hammurabisolomon.in/technology-media-tele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hammurabisolomon.in/competition-antitrust-law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hammurabisolomon.in/copy-of-competition-anti-trus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hammurabisolomon.in/indirect-tax-gs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hyperlink" Target="https://www.hammurabisolomon.in/banking-project-financ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hammurabisolomon.in/environment-natural-resource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hammurabisolomon.in/labour-laws"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hammurabisolomon.in/securities-capital-market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jpeg"/><Relationship Id="rId26" Type="http://schemas.openxmlformats.org/officeDocument/2006/relationships/image" Target="../media/image44.png"/><Relationship Id="rId39" Type="http://schemas.openxmlformats.org/officeDocument/2006/relationships/image" Target="../media/image57.jpeg"/><Relationship Id="rId21" Type="http://schemas.openxmlformats.org/officeDocument/2006/relationships/image" Target="../media/image39.jpeg"/><Relationship Id="rId34" Type="http://schemas.openxmlformats.org/officeDocument/2006/relationships/image" Target="../media/image52.png"/><Relationship Id="rId42" Type="http://schemas.openxmlformats.org/officeDocument/2006/relationships/image" Target="../media/image60.jpeg"/><Relationship Id="rId47" Type="http://schemas.openxmlformats.org/officeDocument/2006/relationships/image" Target="../media/image65.jpeg"/><Relationship Id="rId50" Type="http://schemas.openxmlformats.org/officeDocument/2006/relationships/image" Target="../media/image68.JPG"/><Relationship Id="rId7" Type="http://schemas.openxmlformats.org/officeDocument/2006/relationships/image" Target="../media/image25.jpeg"/><Relationship Id="rId2" Type="http://schemas.openxmlformats.org/officeDocument/2006/relationships/notesSlide" Target="../notesSlides/notesSlide1.xml"/><Relationship Id="rId16" Type="http://schemas.openxmlformats.org/officeDocument/2006/relationships/image" Target="../media/image34.jpeg"/><Relationship Id="rId29" Type="http://schemas.openxmlformats.org/officeDocument/2006/relationships/image" Target="../media/image47.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jpe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jpeg"/><Relationship Id="rId49" Type="http://schemas.openxmlformats.org/officeDocument/2006/relationships/image" Target="../media/image67.JPG"/><Relationship Id="rId10" Type="http://schemas.openxmlformats.org/officeDocument/2006/relationships/image" Target="../media/image28.jpeg"/><Relationship Id="rId19" Type="http://schemas.openxmlformats.org/officeDocument/2006/relationships/image" Target="../media/image37.jpeg"/><Relationship Id="rId31" Type="http://schemas.openxmlformats.org/officeDocument/2006/relationships/image" Target="../media/image49.png"/><Relationship Id="rId44" Type="http://schemas.openxmlformats.org/officeDocument/2006/relationships/image" Target="../media/image62.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jpe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jpeg"/><Relationship Id="rId12" Type="http://schemas.openxmlformats.org/officeDocument/2006/relationships/image" Target="../media/image30.png"/><Relationship Id="rId17" Type="http://schemas.openxmlformats.org/officeDocument/2006/relationships/image" Target="../media/image35.jpeg"/><Relationship Id="rId25" Type="http://schemas.openxmlformats.org/officeDocument/2006/relationships/image" Target="../media/image43.jpe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jpeg"/><Relationship Id="rId20" Type="http://schemas.openxmlformats.org/officeDocument/2006/relationships/image" Target="../media/image38.jpeg"/><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9" Type="http://schemas.openxmlformats.org/officeDocument/2006/relationships/image" Target="../media/image106.png"/><Relationship Id="rId21" Type="http://schemas.openxmlformats.org/officeDocument/2006/relationships/image" Target="../media/image88.jpeg"/><Relationship Id="rId34" Type="http://schemas.openxmlformats.org/officeDocument/2006/relationships/image" Target="../media/image101.png"/><Relationship Id="rId42" Type="http://schemas.openxmlformats.org/officeDocument/2006/relationships/image" Target="../media/image109.jpeg"/><Relationship Id="rId7" Type="http://schemas.openxmlformats.org/officeDocument/2006/relationships/image" Target="../media/image74.png"/><Relationship Id="rId2" Type="http://schemas.openxmlformats.org/officeDocument/2006/relationships/notesSlide" Target="../notesSlides/notesSlide2.xml"/><Relationship Id="rId16" Type="http://schemas.openxmlformats.org/officeDocument/2006/relationships/image" Target="../media/image83.png"/><Relationship Id="rId29"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24" Type="http://schemas.openxmlformats.org/officeDocument/2006/relationships/image" Target="../media/image91.png"/><Relationship Id="rId32" Type="http://schemas.openxmlformats.org/officeDocument/2006/relationships/image" Target="../media/image99.png"/><Relationship Id="rId37" Type="http://schemas.openxmlformats.org/officeDocument/2006/relationships/image" Target="../media/image104.jpeg"/><Relationship Id="rId40" Type="http://schemas.openxmlformats.org/officeDocument/2006/relationships/image" Target="../media/image107.png"/><Relationship Id="rId45" Type="http://schemas.openxmlformats.org/officeDocument/2006/relationships/image" Target="../media/image112.jpg"/><Relationship Id="rId5" Type="http://schemas.openxmlformats.org/officeDocument/2006/relationships/image" Target="../media/image72.jpe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10" Type="http://schemas.openxmlformats.org/officeDocument/2006/relationships/image" Target="../media/image77.png"/><Relationship Id="rId19" Type="http://schemas.openxmlformats.org/officeDocument/2006/relationships/image" Target="../media/image86.jpeg"/><Relationship Id="rId31" Type="http://schemas.openxmlformats.org/officeDocument/2006/relationships/image" Target="../media/image98.png"/><Relationship Id="rId44" Type="http://schemas.openxmlformats.org/officeDocument/2006/relationships/image" Target="../media/image111.jp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jpeg"/><Relationship Id="rId35" Type="http://schemas.openxmlformats.org/officeDocument/2006/relationships/image" Target="../media/image102.png"/><Relationship Id="rId43" Type="http://schemas.openxmlformats.org/officeDocument/2006/relationships/image" Target="../media/image110.png"/><Relationship Id="rId8" Type="http://schemas.openxmlformats.org/officeDocument/2006/relationships/image" Target="../media/image75.svg"/><Relationship Id="rId3" Type="http://schemas.openxmlformats.org/officeDocument/2006/relationships/image" Target="../media/image70.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jpeg"/><Relationship Id="rId33" Type="http://schemas.openxmlformats.org/officeDocument/2006/relationships/image" Target="../media/image100.jpeg"/><Relationship Id="rId38" Type="http://schemas.openxmlformats.org/officeDocument/2006/relationships/image" Target="../media/image105.png"/><Relationship Id="rId46" Type="http://schemas.openxmlformats.org/officeDocument/2006/relationships/image" Target="../media/image113.jpg"/><Relationship Id="rId20" Type="http://schemas.openxmlformats.org/officeDocument/2006/relationships/image" Target="../media/image87.jpeg"/><Relationship Id="rId41" Type="http://schemas.openxmlformats.org/officeDocument/2006/relationships/image" Target="../media/image108.jpeg"/></Relationships>
</file>

<file path=ppt/slides/_rels/slide2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jpeg"/><Relationship Id="rId26" Type="http://schemas.openxmlformats.org/officeDocument/2006/relationships/image" Target="../media/image138.png"/><Relationship Id="rId39" Type="http://schemas.openxmlformats.org/officeDocument/2006/relationships/image" Target="../media/image151.PNG"/><Relationship Id="rId21" Type="http://schemas.openxmlformats.org/officeDocument/2006/relationships/image" Target="../media/image133.png"/><Relationship Id="rId34" Type="http://schemas.openxmlformats.org/officeDocument/2006/relationships/image" Target="../media/image146.png"/><Relationship Id="rId7" Type="http://schemas.openxmlformats.org/officeDocument/2006/relationships/image" Target="../media/image119.jpeg"/><Relationship Id="rId12" Type="http://schemas.openxmlformats.org/officeDocument/2006/relationships/image" Target="../media/image124.jpe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jpeg"/><Relationship Id="rId2" Type="http://schemas.openxmlformats.org/officeDocument/2006/relationships/image" Target="../media/image114.png"/><Relationship Id="rId16" Type="http://schemas.openxmlformats.org/officeDocument/2006/relationships/image" Target="../media/image128.png"/><Relationship Id="rId20" Type="http://schemas.openxmlformats.org/officeDocument/2006/relationships/image" Target="../media/image132.jpeg"/><Relationship Id="rId29"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3.jpeg"/><Relationship Id="rId24" Type="http://schemas.openxmlformats.org/officeDocument/2006/relationships/image" Target="../media/image136.jpeg"/><Relationship Id="rId32" Type="http://schemas.openxmlformats.org/officeDocument/2006/relationships/image" Target="../media/image144.jpg"/><Relationship Id="rId37" Type="http://schemas.openxmlformats.org/officeDocument/2006/relationships/image" Target="../media/image149.jpeg"/><Relationship Id="rId40" Type="http://schemas.openxmlformats.org/officeDocument/2006/relationships/image" Target="../media/image152.jpe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jpeg"/><Relationship Id="rId36" Type="http://schemas.openxmlformats.org/officeDocument/2006/relationships/image" Target="../media/image148.jpg"/><Relationship Id="rId10" Type="http://schemas.openxmlformats.org/officeDocument/2006/relationships/image" Target="../media/image122.png"/><Relationship Id="rId19" Type="http://schemas.openxmlformats.org/officeDocument/2006/relationships/image" Target="../media/image131.jpeg"/><Relationship Id="rId31" Type="http://schemas.openxmlformats.org/officeDocument/2006/relationships/image" Target="../media/image143.png"/><Relationship Id="rId4" Type="http://schemas.openxmlformats.org/officeDocument/2006/relationships/image" Target="../media/image116.jpe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jpg"/><Relationship Id="rId35" Type="http://schemas.openxmlformats.org/officeDocument/2006/relationships/image" Target="../media/image147.png"/><Relationship Id="rId8" Type="http://schemas.openxmlformats.org/officeDocument/2006/relationships/image" Target="../media/image120.jpeg"/><Relationship Id="rId3"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g"/><Relationship Id="rId1" Type="http://schemas.openxmlformats.org/officeDocument/2006/relationships/slideLayout" Target="../slideLayouts/slideLayout7.xml"/><Relationship Id="rId4" Type="http://schemas.openxmlformats.org/officeDocument/2006/relationships/image" Target="../media/image163.jpg"/></Relationships>
</file>

<file path=ppt/slides/_rels/slide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33.xml.rels><?xml version="1.0" encoding="UTF-8" standalone="yes"?>
<Relationships xmlns="http://schemas.openxmlformats.org/package/2006/relationships"><Relationship Id="rId8" Type="http://schemas.openxmlformats.org/officeDocument/2006/relationships/image" Target="../media/image175.png"/><Relationship Id="rId13" Type="http://schemas.microsoft.com/office/2007/relationships/hdphoto" Target="../media/hdphoto5.wdp"/><Relationship Id="rId18" Type="http://schemas.microsoft.com/office/2007/relationships/hdphoto" Target="../media/hdphoto7.wdp"/><Relationship Id="rId3" Type="http://schemas.microsoft.com/office/2007/relationships/hdphoto" Target="../media/hdphoto1.wdp"/><Relationship Id="rId21" Type="http://schemas.openxmlformats.org/officeDocument/2006/relationships/image" Target="../media/image182.png"/><Relationship Id="rId7" Type="http://schemas.openxmlformats.org/officeDocument/2006/relationships/image" Target="../media/image174.jpeg"/><Relationship Id="rId12" Type="http://schemas.openxmlformats.org/officeDocument/2006/relationships/image" Target="../media/image177.png"/><Relationship Id="rId17" Type="http://schemas.openxmlformats.org/officeDocument/2006/relationships/image" Target="../media/image180.png"/><Relationship Id="rId2" Type="http://schemas.openxmlformats.org/officeDocument/2006/relationships/image" Target="../media/image171.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173.jpe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79.png"/><Relationship Id="rId10" Type="http://schemas.openxmlformats.org/officeDocument/2006/relationships/image" Target="../media/image176.png"/><Relationship Id="rId19" Type="http://schemas.openxmlformats.org/officeDocument/2006/relationships/image" Target="../media/image181.png"/><Relationship Id="rId4" Type="http://schemas.openxmlformats.org/officeDocument/2006/relationships/image" Target="../media/image172.png"/><Relationship Id="rId9" Type="http://schemas.microsoft.com/office/2007/relationships/hdphoto" Target="../media/hdphoto3.wdp"/><Relationship Id="rId14" Type="http://schemas.openxmlformats.org/officeDocument/2006/relationships/image" Target="../media/image178.jpeg"/><Relationship Id="rId22"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5.png"/><Relationship Id="rId12" Type="http://schemas.microsoft.com/office/2007/relationships/hdphoto" Target="../media/hdphoto1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187.png"/><Relationship Id="rId5" Type="http://schemas.openxmlformats.org/officeDocument/2006/relationships/image" Target="../media/image184.png"/><Relationship Id="rId15" Type="http://schemas.openxmlformats.org/officeDocument/2006/relationships/image" Target="../media/image189.jpe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186.png"/><Relationship Id="rId1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www.indiastrategygroup.com"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s://www.lexxo.in" TargetMode="Externa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92.png"/></Relationships>
</file>

<file path=ppt/slides/_rels/slide37.xml.rels><?xml version="1.0" encoding="UTF-8" standalone="yes"?>
<Relationships xmlns="http://schemas.openxmlformats.org/package/2006/relationships"><Relationship Id="rId3" Type="http://schemas.openxmlformats.org/officeDocument/2006/relationships/hyperlink" Target="https://www.alliuris.org/" TargetMode="External"/><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hyperlink" Target="https://glawbus.org/" TargetMode="External"/><Relationship Id="rId4" Type="http://schemas.openxmlformats.org/officeDocument/2006/relationships/image" Target="../media/image195.png"/></Relationships>
</file>

<file path=ppt/slides/_rels/slide3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hammurabisolomon.in/dispute-managemen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hammurabisolomon.in/corporate-commercial-merger-acquisi"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19384" r="17423"/>
          <a:stretch>
            <a:fillRect/>
          </a:stretch>
        </p:blipFill>
        <p:spPr>
          <a:xfrm>
            <a:off x="9144000" y="0"/>
            <a:ext cx="11556571" cy="10287000"/>
          </a:xfrm>
          <a:prstGeom prst="rect">
            <a:avLst/>
          </a:prstGeom>
        </p:spPr>
      </p:pic>
      <p:sp>
        <p:nvSpPr>
          <p:cNvPr id="4" name="TextBox 4"/>
          <p:cNvSpPr txBox="1"/>
          <p:nvPr/>
        </p:nvSpPr>
        <p:spPr>
          <a:xfrm>
            <a:off x="1121339" y="4532557"/>
            <a:ext cx="4364260" cy="610943"/>
          </a:xfrm>
          <a:prstGeom prst="rect">
            <a:avLst/>
          </a:prstGeom>
        </p:spPr>
        <p:txBody>
          <a:bodyPr lIns="0" tIns="0" rIns="0" bIns="0" rtlCol="0" anchor="t">
            <a:spAutoFit/>
          </a:bodyPr>
          <a:lstStyle/>
          <a:p>
            <a:pPr>
              <a:lnSpc>
                <a:spcPts val="5040"/>
              </a:lnSpc>
            </a:pPr>
            <a:r>
              <a:rPr lang="en-US" sz="3600" dirty="0">
                <a:solidFill>
                  <a:srgbClr val="242424"/>
                </a:solidFill>
                <a:latin typeface="Montserrat Semi-Bold"/>
              </a:rPr>
              <a:t>Firm Profile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339" y="1181101"/>
            <a:ext cx="4669861" cy="27178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689805" cy="955753"/>
            <a:chOff x="0" y="0"/>
            <a:chExt cx="2601243" cy="323304"/>
          </a:xfrm>
        </p:grpSpPr>
        <p:sp>
          <p:nvSpPr>
            <p:cNvPr id="3" name="Freeform 3"/>
            <p:cNvSpPr/>
            <p:nvPr/>
          </p:nvSpPr>
          <p:spPr>
            <a:xfrm>
              <a:off x="0" y="0"/>
              <a:ext cx="2601243" cy="323304"/>
            </a:xfrm>
            <a:custGeom>
              <a:avLst/>
              <a:gdLst/>
              <a:ahLst/>
              <a:cxnLst/>
              <a:rect l="l" t="t" r="r" b="b"/>
              <a:pathLst>
                <a:path w="2601243" h="323304">
                  <a:moveTo>
                    <a:pt x="0" y="0"/>
                  </a:moveTo>
                  <a:lnTo>
                    <a:pt x="2601243" y="0"/>
                  </a:lnTo>
                  <a:lnTo>
                    <a:pt x="2601243"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7001085"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Policy, Regulation &amp; Strategy</a:t>
            </a:r>
          </a:p>
        </p:txBody>
      </p:sp>
      <p:sp>
        <p:nvSpPr>
          <p:cNvPr id="5" name="TextBox 5"/>
          <p:cNvSpPr txBox="1"/>
          <p:nvPr/>
        </p:nvSpPr>
        <p:spPr>
          <a:xfrm>
            <a:off x="1028700" y="2169516"/>
            <a:ext cx="7858759" cy="6555384"/>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Practice experience</a:t>
            </a:r>
          </a:p>
          <a:p>
            <a:pPr marL="518160" lvl="1" indent="-259080">
              <a:lnSpc>
                <a:spcPts val="4320"/>
              </a:lnSpc>
              <a:buFont typeface="Arial"/>
              <a:buChar char="•"/>
            </a:pPr>
            <a:r>
              <a:rPr lang="en-US" sz="2400" dirty="0">
                <a:solidFill>
                  <a:srgbClr val="242424"/>
                </a:solidFill>
                <a:latin typeface="Montserrat" panose="00000500000000000000" pitchFamily="2" charset="0"/>
              </a:rPr>
              <a:t>Preparing of white papers </a:t>
            </a:r>
          </a:p>
          <a:p>
            <a:pPr marL="518160" lvl="1" indent="-259080">
              <a:lnSpc>
                <a:spcPts val="4320"/>
              </a:lnSpc>
              <a:buFont typeface="Arial"/>
              <a:buChar char="•"/>
            </a:pPr>
            <a:r>
              <a:rPr lang="en-US" sz="2400" dirty="0">
                <a:solidFill>
                  <a:srgbClr val="242424"/>
                </a:solidFill>
                <a:latin typeface="Montserrat" panose="00000500000000000000" pitchFamily="2" charset="0"/>
              </a:rPr>
              <a:t>Theme discussions </a:t>
            </a:r>
          </a:p>
          <a:p>
            <a:pPr marL="518160" lvl="1" indent="-259080">
              <a:lnSpc>
                <a:spcPts val="4320"/>
              </a:lnSpc>
              <a:buFont typeface="Arial"/>
              <a:buChar char="•"/>
            </a:pPr>
            <a:r>
              <a:rPr lang="en-US" sz="2400" dirty="0">
                <a:solidFill>
                  <a:srgbClr val="242424"/>
                </a:solidFill>
                <a:latin typeface="Montserrat" panose="00000500000000000000" pitchFamily="2" charset="0"/>
              </a:rPr>
              <a:t>Support on emerging laws and regulations</a:t>
            </a:r>
          </a:p>
          <a:p>
            <a:pPr marL="518160" lvl="1" indent="-259080">
              <a:lnSpc>
                <a:spcPts val="4320"/>
              </a:lnSpc>
              <a:buFont typeface="Arial"/>
              <a:buChar char="•"/>
            </a:pPr>
            <a:r>
              <a:rPr lang="en-US" sz="2400" dirty="0">
                <a:solidFill>
                  <a:srgbClr val="242424"/>
                </a:solidFill>
                <a:latin typeface="Montserrat" panose="00000500000000000000" pitchFamily="2" charset="0"/>
              </a:rPr>
              <a:t>Public Policy Support</a:t>
            </a:r>
          </a:p>
          <a:p>
            <a:pPr marL="518160" lvl="1" indent="-259080">
              <a:lnSpc>
                <a:spcPts val="4320"/>
              </a:lnSpc>
              <a:buFont typeface="Arial"/>
              <a:buChar char="•"/>
            </a:pPr>
            <a:r>
              <a:rPr lang="en-US" sz="2400" dirty="0">
                <a:solidFill>
                  <a:srgbClr val="242424"/>
                </a:solidFill>
                <a:latin typeface="Montserrat" panose="00000500000000000000" pitchFamily="2" charset="0"/>
              </a:rPr>
              <a:t>Policy Predictability </a:t>
            </a:r>
          </a:p>
          <a:p>
            <a:pPr marL="518160" lvl="1" indent="-259080">
              <a:lnSpc>
                <a:spcPts val="4320"/>
              </a:lnSpc>
              <a:buFont typeface="Arial"/>
              <a:buChar char="•"/>
            </a:pPr>
            <a:r>
              <a:rPr lang="en-US" sz="2400" dirty="0">
                <a:solidFill>
                  <a:srgbClr val="242424"/>
                </a:solidFill>
                <a:latin typeface="Montserrat" panose="00000500000000000000" pitchFamily="2" charset="0"/>
              </a:rPr>
              <a:t>Policy Research </a:t>
            </a:r>
          </a:p>
          <a:p>
            <a:pPr marL="518160" lvl="1" indent="-259080">
              <a:lnSpc>
                <a:spcPts val="4320"/>
              </a:lnSpc>
              <a:buFont typeface="Arial"/>
              <a:buChar char="•"/>
            </a:pPr>
            <a:r>
              <a:rPr lang="en-US" sz="2400" dirty="0">
                <a:solidFill>
                  <a:srgbClr val="242424"/>
                </a:solidFill>
                <a:latin typeface="Montserrat" panose="00000500000000000000" pitchFamily="2" charset="0"/>
              </a:rPr>
              <a:t>Strategic Counselling </a:t>
            </a:r>
          </a:p>
          <a:p>
            <a:pPr marL="518160" lvl="1" indent="-259080">
              <a:lnSpc>
                <a:spcPts val="4320"/>
              </a:lnSpc>
              <a:buFont typeface="Arial"/>
              <a:buChar char="•"/>
            </a:pPr>
            <a:r>
              <a:rPr lang="en-US" sz="2400" dirty="0">
                <a:solidFill>
                  <a:srgbClr val="242424"/>
                </a:solidFill>
                <a:latin typeface="Montserrat" panose="00000500000000000000" pitchFamily="2" charset="0"/>
              </a:rPr>
              <a:t>Reputation Counselling </a:t>
            </a:r>
          </a:p>
          <a:p>
            <a:pPr marL="518160" lvl="1" indent="-259080">
              <a:lnSpc>
                <a:spcPts val="4320"/>
              </a:lnSpc>
              <a:buFont typeface="Arial"/>
              <a:buChar char="•"/>
            </a:pPr>
            <a:r>
              <a:rPr lang="en-US" sz="2400" dirty="0">
                <a:solidFill>
                  <a:srgbClr val="242424"/>
                </a:solidFill>
                <a:latin typeface="Montserrat" panose="00000500000000000000" pitchFamily="2" charset="0"/>
              </a:rPr>
              <a:t>Crisis &amp; Risk Counseling </a:t>
            </a:r>
          </a:p>
          <a:p>
            <a:pPr marL="518160" lvl="1" indent="-259080">
              <a:lnSpc>
                <a:spcPts val="4320"/>
              </a:lnSpc>
              <a:buFont typeface="Arial"/>
              <a:buChar char="•"/>
            </a:pPr>
            <a:r>
              <a:rPr lang="en-US" sz="2400" dirty="0">
                <a:solidFill>
                  <a:srgbClr val="242424"/>
                </a:solidFill>
                <a:latin typeface="Montserrat" panose="00000500000000000000" pitchFamily="2" charset="0"/>
              </a:rPr>
              <a:t>Stakeholder Management</a:t>
            </a:r>
          </a:p>
          <a:p>
            <a:pPr marL="518160" lvl="1" indent="-259080">
              <a:lnSpc>
                <a:spcPts val="4320"/>
              </a:lnSpc>
              <a:buFont typeface="Arial"/>
              <a:buChar char="•"/>
            </a:pPr>
            <a:r>
              <a:rPr lang="en-US" sz="2400" dirty="0">
                <a:solidFill>
                  <a:srgbClr val="242424"/>
                </a:solidFill>
                <a:latin typeface="Montserrat" panose="00000500000000000000" pitchFamily="2" charset="0"/>
              </a:rPr>
              <a:t>Government Affairs</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9144000" y="5010150"/>
            <a:ext cx="5341620" cy="1579245"/>
          </a:xfrm>
          <a:prstGeom prst="rect">
            <a:avLst/>
          </a:prstGeom>
        </p:spPr>
        <p:txBody>
          <a:bodyPr lIns="0" tIns="0" rIns="0" bIns="0" rtlCol="0" anchor="t">
            <a:spAutoFit/>
          </a:bodyPr>
          <a:lstStyle/>
          <a:p>
            <a:pPr>
              <a:lnSpc>
                <a:spcPts val="4320"/>
              </a:lnSpc>
            </a:pPr>
            <a:r>
              <a:rPr lang="en-US" sz="2400" dirty="0">
                <a:solidFill>
                  <a:srgbClr val="000000"/>
                </a:solidFill>
                <a:latin typeface="Montserrat Bold Italics"/>
              </a:rPr>
              <a:t>"Best Law Firm in India for Policy, Regulation &amp; Strategic Support"</a:t>
            </a:r>
          </a:p>
          <a:p>
            <a:pPr>
              <a:lnSpc>
                <a:spcPts val="4320"/>
              </a:lnSpc>
            </a:pPr>
            <a:r>
              <a:rPr lang="en-US" sz="2400" dirty="0">
                <a:solidFill>
                  <a:srgbClr val="B47401"/>
                </a:solidFill>
                <a:latin typeface="Montserrat Bold Italics"/>
              </a:rPr>
              <a:t>For 8 years in a row </a:t>
            </a:r>
          </a:p>
        </p:txBody>
      </p:sp>
      <p:grpSp>
        <p:nvGrpSpPr>
          <p:cNvPr id="8" name="Group 8"/>
          <p:cNvGrpSpPr/>
          <p:nvPr/>
        </p:nvGrpSpPr>
        <p:grpSpPr>
          <a:xfrm>
            <a:off x="9234599" y="4390030"/>
            <a:ext cx="3105943" cy="583964"/>
            <a:chOff x="0" y="0"/>
            <a:chExt cx="4141257" cy="778619"/>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812600" cy="778619"/>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1728" y="0"/>
              <a:ext cx="812600" cy="778619"/>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4329" y="0"/>
              <a:ext cx="812600" cy="778619"/>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6929" y="0"/>
              <a:ext cx="812600" cy="778619"/>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8657" y="0"/>
              <a:ext cx="812600" cy="778619"/>
            </a:xfrm>
            <a:prstGeom prst="rect">
              <a:avLst/>
            </a:prstGeom>
          </p:spPr>
        </p:pic>
      </p:grpSp>
      <p:sp>
        <p:nvSpPr>
          <p:cNvPr id="14" name="TextBox 14"/>
          <p:cNvSpPr txBox="1"/>
          <p:nvPr/>
        </p:nvSpPr>
        <p:spPr>
          <a:xfrm>
            <a:off x="9234599" y="2792730"/>
            <a:ext cx="5251021" cy="1036320"/>
          </a:xfrm>
          <a:prstGeom prst="rect">
            <a:avLst/>
          </a:prstGeom>
        </p:spPr>
        <p:txBody>
          <a:bodyPr lIns="0" tIns="0" rIns="0" bIns="0" rtlCol="0" anchor="t">
            <a:spAutoFit/>
          </a:bodyPr>
          <a:lstStyle/>
          <a:p>
            <a:pPr>
              <a:lnSpc>
                <a:spcPts val="4320"/>
              </a:lnSpc>
            </a:pPr>
            <a:r>
              <a:rPr lang="en-US" sz="2400" dirty="0">
                <a:solidFill>
                  <a:srgbClr val="B47401"/>
                </a:solidFill>
                <a:latin typeface="Montserrat Bold"/>
              </a:rPr>
              <a:t>Over 40+ </a:t>
            </a:r>
            <a:r>
              <a:rPr lang="en-US" sz="2400" dirty="0">
                <a:solidFill>
                  <a:srgbClr val="000000"/>
                </a:solidFill>
                <a:latin typeface="Montserrat Bold"/>
              </a:rPr>
              <a:t>Policy &amp; Regulation Mandates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9282941" cy="955753"/>
            <a:chOff x="0" y="0"/>
            <a:chExt cx="3140156" cy="323304"/>
          </a:xfrm>
        </p:grpSpPr>
        <p:sp>
          <p:nvSpPr>
            <p:cNvPr id="3" name="Freeform 3"/>
            <p:cNvSpPr/>
            <p:nvPr/>
          </p:nvSpPr>
          <p:spPr>
            <a:xfrm>
              <a:off x="0" y="0"/>
              <a:ext cx="3140155" cy="323304"/>
            </a:xfrm>
            <a:custGeom>
              <a:avLst/>
              <a:gdLst/>
              <a:ahLst/>
              <a:cxnLst/>
              <a:rect l="l" t="t" r="r" b="b"/>
              <a:pathLst>
                <a:path w="3140155" h="323304">
                  <a:moveTo>
                    <a:pt x="0" y="0"/>
                  </a:moveTo>
                  <a:lnTo>
                    <a:pt x="3140155" y="0"/>
                  </a:lnTo>
                  <a:lnTo>
                    <a:pt x="3140155"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8639740"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Infrastructure Project &amp; Real Estate</a:t>
            </a:r>
          </a:p>
        </p:txBody>
      </p:sp>
      <p:sp>
        <p:nvSpPr>
          <p:cNvPr id="5" name="TextBox 5"/>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6" name="TextBox 6"/>
          <p:cNvSpPr txBox="1"/>
          <p:nvPr/>
        </p:nvSpPr>
        <p:spPr>
          <a:xfrm>
            <a:off x="1028700" y="2211303"/>
            <a:ext cx="16230600" cy="1036320"/>
          </a:xfrm>
          <a:prstGeom prst="rect">
            <a:avLst/>
          </a:prstGeom>
        </p:spPr>
        <p:txBody>
          <a:bodyPr lIns="0" tIns="0" rIns="0" bIns="0" rtlCol="0" anchor="t">
            <a:spAutoFit/>
          </a:bodyPr>
          <a:lstStyle/>
          <a:p>
            <a:pPr>
              <a:lnSpc>
                <a:spcPts val="4320"/>
              </a:lnSpc>
            </a:pPr>
            <a:r>
              <a:rPr lang="en-US" sz="2400" dirty="0">
                <a:solidFill>
                  <a:srgbClr val="242424"/>
                </a:solidFill>
                <a:latin typeface="Montserrat" panose="00000500000000000000" pitchFamily="2" charset="0"/>
              </a:rPr>
              <a:t>Extensive Experience of handling all aspects of entire property “life-cycle” such as Construction, Development diligence, Investment, Letting and Leasing, Real Estate Finance and Real Estate Litigation.</a:t>
            </a:r>
          </a:p>
        </p:txBody>
      </p:sp>
      <p:sp>
        <p:nvSpPr>
          <p:cNvPr id="7" name="TextBox 7"/>
          <p:cNvSpPr txBox="1"/>
          <p:nvPr/>
        </p:nvSpPr>
        <p:spPr>
          <a:xfrm>
            <a:off x="1028700" y="3454400"/>
            <a:ext cx="16230600" cy="5452518"/>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Bold"/>
              </a:rPr>
              <a:t>Real Estate: </a:t>
            </a:r>
            <a:r>
              <a:rPr lang="en-US" sz="2400" dirty="0">
                <a:solidFill>
                  <a:srgbClr val="242424"/>
                </a:solidFill>
                <a:latin typeface="Montserrat"/>
              </a:rPr>
              <a:t>We have the expertise to advise on integrated townships, hospitality, industrial and IT parks, SEZs, commercial complexes and also on foreign direct investment into real estate development projects in India.</a:t>
            </a:r>
          </a:p>
          <a:p>
            <a:pPr marL="518160" lvl="1" indent="-259080">
              <a:lnSpc>
                <a:spcPts val="4320"/>
              </a:lnSpc>
              <a:buFont typeface="Arial"/>
              <a:buChar char="•"/>
            </a:pPr>
            <a:r>
              <a:rPr lang="en-US" sz="2400" dirty="0">
                <a:solidFill>
                  <a:srgbClr val="242424"/>
                </a:solidFill>
                <a:latin typeface="Montserrat Bold"/>
              </a:rPr>
              <a:t>Projects:</a:t>
            </a:r>
            <a:r>
              <a:rPr lang="en-US" sz="2400" dirty="0">
                <a:solidFill>
                  <a:srgbClr val="242424"/>
                </a:solidFill>
                <a:latin typeface="Montserrat"/>
              </a:rPr>
              <a:t>  Advisory in all kinds of EPC contracts, construction contracts, development contracts and various kinds of consultancy contracts on behalf of construction companies, government organizations. we have developed a comprehensive knowledge base for complex tendering, concessions, contractual structure, project financing and PPP initiatives.</a:t>
            </a:r>
          </a:p>
          <a:p>
            <a:pPr marL="518160" lvl="1" indent="-259080">
              <a:lnSpc>
                <a:spcPts val="4320"/>
              </a:lnSpc>
              <a:buFont typeface="Arial"/>
              <a:buChar char="•"/>
            </a:pPr>
            <a:r>
              <a:rPr lang="en-US" sz="2400" dirty="0">
                <a:solidFill>
                  <a:srgbClr val="242424"/>
                </a:solidFill>
                <a:latin typeface="Montserrat Bold"/>
              </a:rPr>
              <a:t>Compliance and Litigation:</a:t>
            </a:r>
            <a:r>
              <a:rPr lang="en-US" sz="2400" dirty="0">
                <a:solidFill>
                  <a:srgbClr val="242424"/>
                </a:solidFill>
                <a:latin typeface="Montserrat"/>
              </a:rPr>
              <a:t> unique expertise in providing legal assistance and advisory services in compliance with the terms of the Real Estate (Regulation and Development) Act, 2016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040441" cy="955753"/>
            <a:chOff x="0" y="0"/>
            <a:chExt cx="2381581" cy="323304"/>
          </a:xfrm>
        </p:grpSpPr>
        <p:sp>
          <p:nvSpPr>
            <p:cNvPr id="3" name="Freeform 3"/>
            <p:cNvSpPr/>
            <p:nvPr/>
          </p:nvSpPr>
          <p:spPr>
            <a:xfrm>
              <a:off x="0" y="0"/>
              <a:ext cx="2381581" cy="323304"/>
            </a:xfrm>
            <a:custGeom>
              <a:avLst/>
              <a:gdLst/>
              <a:ahLst/>
              <a:cxnLst/>
              <a:rect l="l" t="t" r="r" b="b"/>
              <a:pathLst>
                <a:path w="2381581" h="323304">
                  <a:moveTo>
                    <a:pt x="0" y="0"/>
                  </a:moveTo>
                  <a:lnTo>
                    <a:pt x="2381581" y="0"/>
                  </a:lnTo>
                  <a:lnTo>
                    <a:pt x="2381581"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6682458"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Restructuring &amp; Insolvency</a:t>
            </a:r>
          </a:p>
        </p:txBody>
      </p:sp>
      <p:sp>
        <p:nvSpPr>
          <p:cNvPr id="5" name="TextBox 5"/>
          <p:cNvSpPr txBox="1"/>
          <p:nvPr/>
        </p:nvSpPr>
        <p:spPr>
          <a:xfrm>
            <a:off x="11353800" y="9324354"/>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6" name="TextBox 6"/>
          <p:cNvSpPr txBox="1"/>
          <p:nvPr/>
        </p:nvSpPr>
        <p:spPr>
          <a:xfrm>
            <a:off x="990600" y="2016902"/>
            <a:ext cx="16230600" cy="7106817"/>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Extensive Experience</a:t>
            </a:r>
          </a:p>
          <a:p>
            <a:pPr marL="518160" lvl="1" indent="-259080">
              <a:lnSpc>
                <a:spcPts val="4320"/>
              </a:lnSpc>
              <a:buFont typeface="Arial"/>
              <a:buChar char="•"/>
            </a:pPr>
            <a:r>
              <a:rPr lang="en-US" sz="2400" dirty="0">
                <a:solidFill>
                  <a:srgbClr val="242424"/>
                </a:solidFill>
                <a:latin typeface="Montserrat" panose="00000500000000000000" pitchFamily="2" charset="0"/>
              </a:rPr>
              <a:t>Contingency planning/ Pre-Insolvency/ Distress Advisory</a:t>
            </a:r>
          </a:p>
          <a:p>
            <a:pPr marL="518160" lvl="1" indent="-259080">
              <a:lnSpc>
                <a:spcPts val="4320"/>
              </a:lnSpc>
              <a:buFont typeface="Arial"/>
              <a:buChar char="•"/>
            </a:pPr>
            <a:r>
              <a:rPr lang="en-US" sz="2400" dirty="0">
                <a:solidFill>
                  <a:srgbClr val="242424"/>
                </a:solidFill>
                <a:latin typeface="Montserrat" panose="00000500000000000000" pitchFamily="2" charset="0"/>
              </a:rPr>
              <a:t>Negotiations with creditors for settlements and restructuring</a:t>
            </a:r>
          </a:p>
          <a:p>
            <a:pPr marL="518160" lvl="1" indent="-259080">
              <a:lnSpc>
                <a:spcPts val="4320"/>
              </a:lnSpc>
              <a:buFont typeface="Arial"/>
              <a:buChar char="•"/>
            </a:pPr>
            <a:r>
              <a:rPr lang="en-US" sz="2400" dirty="0">
                <a:solidFill>
                  <a:srgbClr val="242424"/>
                </a:solidFill>
                <a:latin typeface="Montserrat" panose="00000500000000000000" pitchFamily="2" charset="0"/>
              </a:rPr>
              <a:t>Negotiations / Arrangements with creditors and members</a:t>
            </a:r>
          </a:p>
          <a:p>
            <a:pPr marL="518160" lvl="1" indent="-259080">
              <a:lnSpc>
                <a:spcPts val="4320"/>
              </a:lnSpc>
              <a:buFont typeface="Arial"/>
              <a:buChar char="•"/>
            </a:pPr>
            <a:r>
              <a:rPr lang="en-US" sz="2400" dirty="0">
                <a:solidFill>
                  <a:srgbClr val="242424"/>
                </a:solidFill>
                <a:latin typeface="Montserrat" panose="00000500000000000000" pitchFamily="2" charset="0"/>
              </a:rPr>
              <a:t>Corporate Debt restructuring /Bi-lateral Debt restructuring with lenders; Out-of-court restructurings and refinancing</a:t>
            </a:r>
          </a:p>
          <a:p>
            <a:pPr marL="518160" lvl="1" indent="-259080">
              <a:lnSpc>
                <a:spcPts val="4320"/>
              </a:lnSpc>
              <a:buFont typeface="Arial"/>
              <a:buChar char="•"/>
            </a:pPr>
            <a:r>
              <a:rPr lang="en-US" sz="2400" dirty="0">
                <a:solidFill>
                  <a:srgbClr val="242424"/>
                </a:solidFill>
                <a:latin typeface="Montserrat" panose="00000500000000000000" pitchFamily="2" charset="0"/>
              </a:rPr>
              <a:t>Corporate Restructuring based on Mergers/ Demergers/ Hive off/Take over/Acquisitions</a:t>
            </a:r>
          </a:p>
          <a:p>
            <a:pPr marL="518160" lvl="1" indent="-259080">
              <a:lnSpc>
                <a:spcPts val="4320"/>
              </a:lnSpc>
              <a:buFont typeface="Arial"/>
              <a:buChar char="•"/>
            </a:pPr>
            <a:r>
              <a:rPr lang="en-US" sz="2400" dirty="0">
                <a:solidFill>
                  <a:srgbClr val="242424"/>
                </a:solidFill>
                <a:latin typeface="Montserrat" panose="00000500000000000000" pitchFamily="2" charset="0"/>
              </a:rPr>
              <a:t>Distressed debt trading; Insolvency filing requirements in BIFR / High Court etc.</a:t>
            </a:r>
          </a:p>
          <a:p>
            <a:pPr marL="518160" lvl="1" indent="-259080">
              <a:lnSpc>
                <a:spcPts val="4320"/>
              </a:lnSpc>
              <a:buFont typeface="Arial"/>
              <a:buChar char="•"/>
            </a:pPr>
            <a:r>
              <a:rPr lang="en-US" sz="2400" dirty="0">
                <a:solidFill>
                  <a:srgbClr val="242424"/>
                </a:solidFill>
                <a:latin typeface="Montserrat" panose="00000500000000000000" pitchFamily="2" charset="0"/>
              </a:rPr>
              <a:t>Formal insolvency proceedings before the court</a:t>
            </a:r>
          </a:p>
          <a:p>
            <a:pPr marL="518160" lvl="1" indent="-259080">
              <a:lnSpc>
                <a:spcPts val="4320"/>
              </a:lnSpc>
              <a:buFont typeface="Arial"/>
              <a:buChar char="•"/>
            </a:pPr>
            <a:r>
              <a:rPr lang="en-US" sz="2400" dirty="0">
                <a:solidFill>
                  <a:srgbClr val="242424"/>
                </a:solidFill>
                <a:latin typeface="Montserrat" panose="00000500000000000000" pitchFamily="2" charset="0"/>
              </a:rPr>
              <a:t>Debt Recovery Tribunal (DRT) including those under the Securitization and Reconstruction of Financial Assets and Enforcement of Security Interest Act, 2002 (SARFEASI)</a:t>
            </a:r>
          </a:p>
          <a:p>
            <a:pPr marL="518160" lvl="1" indent="-259080">
              <a:lnSpc>
                <a:spcPts val="4320"/>
              </a:lnSpc>
              <a:buFont typeface="Arial"/>
              <a:buChar char="•"/>
            </a:pPr>
            <a:r>
              <a:rPr lang="en-US" sz="2400" dirty="0">
                <a:solidFill>
                  <a:srgbClr val="242424"/>
                </a:solidFill>
                <a:latin typeface="Montserrat" panose="00000500000000000000" pitchFamily="2" charset="0"/>
              </a:rPr>
              <a:t>Enforcement of Security Interest; Portfolio Reviews; M&amp;A in distress; Liquidations/Windin</a:t>
            </a:r>
            <a:r>
              <a:rPr lang="en-US" sz="2400" dirty="0">
                <a:solidFill>
                  <a:srgbClr val="242424"/>
                </a:solidFill>
                <a:latin typeface="Montserrat"/>
              </a:rPr>
              <a:t>g up.</a:t>
            </a:r>
          </a:p>
          <a:p>
            <a:pPr marL="518160" lvl="1" indent="-259080">
              <a:lnSpc>
                <a:spcPts val="4320"/>
              </a:lnSpc>
              <a:buFont typeface="Arial"/>
              <a:buChar char="•"/>
            </a:pPr>
            <a:r>
              <a:rPr lang="en-US" sz="2400" dirty="0">
                <a:solidFill>
                  <a:srgbClr val="242424"/>
                </a:solidFill>
                <a:latin typeface="Montserrat"/>
              </a:rPr>
              <a:t>Facility, Security and Credit Support Reviews for Lenders and Borrower Groups.​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3617819" cy="955753"/>
            <a:chOff x="0" y="0"/>
            <a:chExt cx="4606522" cy="323304"/>
          </a:xfrm>
        </p:grpSpPr>
        <p:sp>
          <p:nvSpPr>
            <p:cNvPr id="3" name="Freeform 3"/>
            <p:cNvSpPr/>
            <p:nvPr/>
          </p:nvSpPr>
          <p:spPr>
            <a:xfrm>
              <a:off x="0" y="0"/>
              <a:ext cx="4606522" cy="323304"/>
            </a:xfrm>
            <a:custGeom>
              <a:avLst/>
              <a:gdLst/>
              <a:ahLst/>
              <a:cxnLst/>
              <a:rect l="l" t="t" r="r" b="b"/>
              <a:pathLst>
                <a:path w="4606522" h="323304">
                  <a:moveTo>
                    <a:pt x="0" y="0"/>
                  </a:moveTo>
                  <a:lnTo>
                    <a:pt x="4606522" y="0"/>
                  </a:lnTo>
                  <a:lnTo>
                    <a:pt x="4606522"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13259837"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Risk Advisory, Reputation Management &amp; Defamation</a:t>
            </a:r>
          </a:p>
        </p:txBody>
      </p:sp>
      <p:sp>
        <p:nvSpPr>
          <p:cNvPr id="5" name="TextBox 5"/>
          <p:cNvSpPr txBox="1"/>
          <p:nvPr/>
        </p:nvSpPr>
        <p:spPr>
          <a:xfrm>
            <a:off x="10611743" y="2095500"/>
            <a:ext cx="6647557" cy="2695353"/>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Extensive Experience</a:t>
            </a:r>
          </a:p>
          <a:p>
            <a:pPr marL="518160" lvl="1" indent="-259080">
              <a:lnSpc>
                <a:spcPts val="4320"/>
              </a:lnSpc>
              <a:buFont typeface="Arial"/>
              <a:buChar char="•"/>
            </a:pPr>
            <a:r>
              <a:rPr lang="en-US" sz="2400" dirty="0">
                <a:solidFill>
                  <a:srgbClr val="242424"/>
                </a:solidFill>
                <a:latin typeface="Montserrat" panose="00000500000000000000" pitchFamily="2" charset="0"/>
              </a:rPr>
              <a:t>Risk Advisory</a:t>
            </a:r>
          </a:p>
          <a:p>
            <a:pPr marL="518160" lvl="1" indent="-259080">
              <a:lnSpc>
                <a:spcPts val="4320"/>
              </a:lnSpc>
              <a:buFont typeface="Arial"/>
              <a:buChar char="•"/>
            </a:pPr>
            <a:r>
              <a:rPr lang="en-US" sz="2400" dirty="0">
                <a:solidFill>
                  <a:srgbClr val="242424"/>
                </a:solidFill>
                <a:latin typeface="Montserrat"/>
              </a:rPr>
              <a:t>Reputation Management </a:t>
            </a:r>
          </a:p>
          <a:p>
            <a:pPr marL="518160" lvl="1" indent="-259080">
              <a:lnSpc>
                <a:spcPts val="4320"/>
              </a:lnSpc>
              <a:buFont typeface="Arial"/>
              <a:buChar char="•"/>
            </a:pPr>
            <a:r>
              <a:rPr lang="en-US" sz="2400" dirty="0">
                <a:solidFill>
                  <a:srgbClr val="242424"/>
                </a:solidFill>
                <a:latin typeface="Montserrat"/>
              </a:rPr>
              <a:t>Crisis Management</a:t>
            </a:r>
          </a:p>
          <a:p>
            <a:pPr marL="518160" lvl="1" indent="-259080">
              <a:lnSpc>
                <a:spcPts val="4320"/>
              </a:lnSpc>
              <a:buFont typeface="Arial"/>
              <a:buChar char="•"/>
            </a:pPr>
            <a:r>
              <a:rPr lang="en-US" sz="2400" dirty="0">
                <a:solidFill>
                  <a:srgbClr val="242424"/>
                </a:solidFill>
                <a:latin typeface="Montserrat"/>
              </a:rPr>
              <a:t>Safeguard against Defamation</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1028700" y="2095500"/>
            <a:ext cx="8739323" cy="6555384"/>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Business transformation and innovation, including artificial intelligence, collaboration, commercialization, intellectual property and data</a:t>
            </a:r>
          </a:p>
          <a:p>
            <a:pPr marL="518160" lvl="1" indent="-259080">
              <a:lnSpc>
                <a:spcPts val="4320"/>
              </a:lnSpc>
              <a:buFont typeface="Arial"/>
              <a:buChar char="•"/>
            </a:pPr>
            <a:r>
              <a:rPr lang="en-US" sz="2400" dirty="0">
                <a:solidFill>
                  <a:srgbClr val="242424"/>
                </a:solidFill>
                <a:latin typeface="Montserrat" panose="00000500000000000000" pitchFamily="2" charset="0"/>
              </a:rPr>
              <a:t>Crisis management</a:t>
            </a:r>
          </a:p>
          <a:p>
            <a:pPr marL="518160" lvl="1" indent="-259080">
              <a:lnSpc>
                <a:spcPts val="4320"/>
              </a:lnSpc>
              <a:buFont typeface="Arial"/>
              <a:buChar char="•"/>
            </a:pPr>
            <a:r>
              <a:rPr lang="en-US" sz="2400" dirty="0">
                <a:solidFill>
                  <a:srgbClr val="242424"/>
                </a:solidFill>
                <a:latin typeface="Montserrat" panose="00000500000000000000" pitchFamily="2" charset="0"/>
              </a:rPr>
              <a:t>Environmental, social and governance(ESG)</a:t>
            </a:r>
          </a:p>
          <a:p>
            <a:pPr marL="518160" lvl="1" indent="-259080">
              <a:lnSpc>
                <a:spcPts val="4320"/>
              </a:lnSpc>
              <a:buFont typeface="Arial"/>
              <a:buChar char="•"/>
            </a:pPr>
            <a:r>
              <a:rPr lang="en-US" sz="2400" dirty="0">
                <a:solidFill>
                  <a:srgbClr val="242424"/>
                </a:solidFill>
                <a:latin typeface="Montserrat" panose="00000500000000000000" pitchFamily="2" charset="0"/>
              </a:rPr>
              <a:t>Regulation and investigations</a:t>
            </a:r>
          </a:p>
          <a:p>
            <a:pPr marL="518160" lvl="1" indent="-259080">
              <a:lnSpc>
                <a:spcPts val="4320"/>
              </a:lnSpc>
              <a:buFont typeface="Arial"/>
              <a:buChar char="•"/>
            </a:pPr>
            <a:r>
              <a:rPr lang="en-US" sz="2400" dirty="0">
                <a:solidFill>
                  <a:srgbClr val="242424"/>
                </a:solidFill>
                <a:latin typeface="Montserrat" panose="00000500000000000000" pitchFamily="2" charset="0"/>
              </a:rPr>
              <a:t>Regulatory compliance consulting </a:t>
            </a:r>
          </a:p>
          <a:p>
            <a:pPr marL="518160" lvl="1" indent="-259080">
              <a:lnSpc>
                <a:spcPts val="4320"/>
              </a:lnSpc>
              <a:buFont typeface="Arial"/>
              <a:buChar char="•"/>
            </a:pPr>
            <a:r>
              <a:rPr lang="en-US" sz="2400" dirty="0">
                <a:solidFill>
                  <a:srgbClr val="242424"/>
                </a:solidFill>
                <a:latin typeface="Montserrat" panose="00000500000000000000" pitchFamily="2" charset="0"/>
              </a:rPr>
              <a:t>Sanctions and export controls</a:t>
            </a:r>
          </a:p>
          <a:p>
            <a:pPr marL="518160" lvl="1" indent="-259080">
              <a:lnSpc>
                <a:spcPts val="4320"/>
              </a:lnSpc>
              <a:buFont typeface="Arial"/>
              <a:buChar char="•"/>
            </a:pPr>
            <a:r>
              <a:rPr lang="en-US" sz="2400" dirty="0">
                <a:solidFill>
                  <a:srgbClr val="242424"/>
                </a:solidFill>
                <a:latin typeface="Montserrat" panose="00000500000000000000" pitchFamily="2" charset="0"/>
              </a:rPr>
              <a:t>Transactional risk-based due diligence and post-deal risk monitoring </a:t>
            </a:r>
          </a:p>
          <a:p>
            <a:pPr marL="518160" lvl="1" indent="-259080">
              <a:lnSpc>
                <a:spcPts val="4320"/>
              </a:lnSpc>
              <a:buFont typeface="Arial"/>
              <a:buChar char="•"/>
            </a:pPr>
            <a:r>
              <a:rPr lang="en-US" sz="2400" dirty="0">
                <a:solidFill>
                  <a:srgbClr val="242424"/>
                </a:solidFill>
                <a:latin typeface="Montserrat" panose="00000500000000000000" pitchFamily="2" charset="0"/>
              </a:rPr>
              <a:t>WTO and International Trade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0668497" cy="955753"/>
            <a:chOff x="0" y="0"/>
            <a:chExt cx="3608850" cy="323304"/>
          </a:xfrm>
        </p:grpSpPr>
        <p:sp>
          <p:nvSpPr>
            <p:cNvPr id="3" name="Freeform 3"/>
            <p:cNvSpPr/>
            <p:nvPr/>
          </p:nvSpPr>
          <p:spPr>
            <a:xfrm>
              <a:off x="0" y="0"/>
              <a:ext cx="3608849" cy="323304"/>
            </a:xfrm>
            <a:custGeom>
              <a:avLst/>
              <a:gdLst/>
              <a:ahLst/>
              <a:cxnLst/>
              <a:rect l="l" t="t" r="r" b="b"/>
              <a:pathLst>
                <a:path w="3608849" h="323304">
                  <a:moveTo>
                    <a:pt x="0" y="0"/>
                  </a:moveTo>
                  <a:lnTo>
                    <a:pt x="3608849" y="0"/>
                  </a:lnTo>
                  <a:lnTo>
                    <a:pt x="3608849" y="323304"/>
                  </a:lnTo>
                  <a:lnTo>
                    <a:pt x="0" y="323304"/>
                  </a:lnTo>
                  <a:close/>
                </a:path>
              </a:pathLst>
            </a:custGeom>
            <a:solidFill>
              <a:srgbClr val="B47401"/>
            </a:solidFill>
          </p:spPr>
          <p:txBody>
            <a:bodyPr/>
            <a:lstStyle/>
            <a:p>
              <a:endParaRPr lang="en-IN"/>
            </a:p>
          </p:txBody>
        </p:sp>
      </p:grpSp>
      <p:sp>
        <p:nvSpPr>
          <p:cNvPr id="4" name="TextBox 4"/>
          <p:cNvSpPr txBox="1"/>
          <p:nvPr/>
        </p:nvSpPr>
        <p:spPr>
          <a:xfrm>
            <a:off x="1028700" y="2093316"/>
            <a:ext cx="16230600" cy="6555384"/>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Identification of compliance with all the regulatory &amp; statutory norms governing the industry and other Compliance Obligations under various legislations.</a:t>
            </a:r>
          </a:p>
          <a:p>
            <a:pPr marL="518160" lvl="1" indent="-259080">
              <a:lnSpc>
                <a:spcPts val="4320"/>
              </a:lnSpc>
              <a:buFont typeface="Arial"/>
              <a:buChar char="•"/>
            </a:pPr>
            <a:r>
              <a:rPr lang="en-US" sz="2400" dirty="0">
                <a:solidFill>
                  <a:srgbClr val="242424"/>
                </a:solidFill>
                <a:latin typeface="Montserrat" panose="00000500000000000000" pitchFamily="2" charset="0"/>
              </a:rPr>
              <a:t>We liaison with the Lead Managers and Implementers of the company for the timely execution of Compliance and submit the reports in this regard.</a:t>
            </a:r>
          </a:p>
          <a:p>
            <a:pPr marL="518160" lvl="1" indent="-259080">
              <a:lnSpc>
                <a:spcPts val="4320"/>
              </a:lnSpc>
              <a:buFont typeface="Arial"/>
              <a:buChar char="•"/>
            </a:pPr>
            <a:r>
              <a:rPr lang="en-US" sz="2400" dirty="0">
                <a:solidFill>
                  <a:srgbClr val="242424"/>
                </a:solidFill>
                <a:latin typeface="Montserrat" panose="00000500000000000000" pitchFamily="2" charset="0"/>
              </a:rPr>
              <a:t>We conduct Audits, verify compliance points, and assist in reaching a complete ‘right to operate level’ across various levels of operations.</a:t>
            </a:r>
          </a:p>
          <a:p>
            <a:pPr marL="518160" lvl="1" indent="-259080">
              <a:lnSpc>
                <a:spcPts val="4320"/>
              </a:lnSpc>
              <a:buFont typeface="Arial"/>
              <a:buChar char="•"/>
            </a:pPr>
            <a:r>
              <a:rPr lang="en-US" sz="2400" dirty="0">
                <a:solidFill>
                  <a:srgbClr val="242424"/>
                </a:solidFill>
                <a:latin typeface="Montserrat" panose="00000500000000000000" pitchFamily="2" charset="0"/>
              </a:rPr>
              <a:t>We build detailed and exhaustive Compliance tracker not only to map the activities but also to highlight the activities which are non-violated, less violated and violated.</a:t>
            </a:r>
          </a:p>
          <a:p>
            <a:pPr marL="518160" lvl="1" indent="-259080">
              <a:lnSpc>
                <a:spcPts val="4320"/>
              </a:lnSpc>
              <a:buFont typeface="Arial"/>
              <a:buChar char="•"/>
            </a:pPr>
            <a:r>
              <a:rPr lang="en-US" sz="2400" dirty="0">
                <a:solidFill>
                  <a:srgbClr val="242424"/>
                </a:solidFill>
                <a:latin typeface="Montserrat" panose="00000500000000000000" pitchFamily="2" charset="0"/>
              </a:rPr>
              <a:t>Our check-lists are prepared after comprehensive evaluation of the project and in-depth study of the industry in which organization operates.</a:t>
            </a:r>
          </a:p>
          <a:p>
            <a:pPr marL="518160" lvl="1" indent="-259080">
              <a:lnSpc>
                <a:spcPts val="4320"/>
              </a:lnSpc>
              <a:buFont typeface="Arial"/>
              <a:buChar char="•"/>
            </a:pPr>
            <a:r>
              <a:rPr lang="en-US" sz="2400" dirty="0">
                <a:solidFill>
                  <a:srgbClr val="242424"/>
                </a:solidFill>
                <a:latin typeface="Montserrat" panose="00000500000000000000" pitchFamily="2" charset="0"/>
              </a:rPr>
              <a:t>The duly filled compliance documents are verified by us at each stage.</a:t>
            </a:r>
          </a:p>
        </p:txBody>
      </p:sp>
      <p:sp>
        <p:nvSpPr>
          <p:cNvPr id="5" name="TextBox 5"/>
          <p:cNvSpPr txBox="1"/>
          <p:nvPr/>
        </p:nvSpPr>
        <p:spPr>
          <a:xfrm>
            <a:off x="1386682" y="1166534"/>
            <a:ext cx="10024765"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Legal Compliance, Audit &amp; Due Diligence</a:t>
            </a:r>
          </a:p>
        </p:txBody>
      </p:sp>
      <p:sp>
        <p:nvSpPr>
          <p:cNvPr id="6" name="TextBox 6"/>
          <p:cNvSpPr txBox="1"/>
          <p:nvPr/>
        </p:nvSpPr>
        <p:spPr>
          <a:xfrm>
            <a:off x="13681978" y="8852535"/>
            <a:ext cx="3577322"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12336236" y="1079857"/>
            <a:ext cx="4114800" cy="815340"/>
          </a:xfrm>
          <a:prstGeom prst="rect">
            <a:avLst/>
          </a:prstGeom>
        </p:spPr>
        <p:txBody>
          <a:bodyPr lIns="0" tIns="0" rIns="0" bIns="0" rtlCol="0" anchor="t">
            <a:spAutoFit/>
          </a:bodyPr>
          <a:lstStyle/>
          <a:p>
            <a:pPr>
              <a:lnSpc>
                <a:spcPts val="3359"/>
              </a:lnSpc>
            </a:pPr>
            <a:r>
              <a:rPr lang="en-US" sz="2400" dirty="0">
                <a:solidFill>
                  <a:srgbClr val="242424"/>
                </a:solidFill>
                <a:latin typeface="Montserrat Semi-Bold Bold"/>
              </a:rPr>
              <a:t>Over 1000+ </a:t>
            </a:r>
            <a:r>
              <a:rPr lang="en-US" sz="2400" dirty="0">
                <a:solidFill>
                  <a:srgbClr val="242424"/>
                </a:solidFill>
                <a:latin typeface="Montserrat Semi-Bold"/>
              </a:rPr>
              <a:t>successful Due Diligence completed.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0019063" cy="955753"/>
            <a:chOff x="0" y="0"/>
            <a:chExt cx="3389164" cy="323304"/>
          </a:xfrm>
        </p:grpSpPr>
        <p:sp>
          <p:nvSpPr>
            <p:cNvPr id="3" name="Freeform 3"/>
            <p:cNvSpPr/>
            <p:nvPr/>
          </p:nvSpPr>
          <p:spPr>
            <a:xfrm>
              <a:off x="0" y="0"/>
              <a:ext cx="3389164" cy="323304"/>
            </a:xfrm>
            <a:custGeom>
              <a:avLst/>
              <a:gdLst/>
              <a:ahLst/>
              <a:cxnLst/>
              <a:rect l="l" t="t" r="r" b="b"/>
              <a:pathLst>
                <a:path w="3389164" h="323304">
                  <a:moveTo>
                    <a:pt x="0" y="0"/>
                  </a:moveTo>
                  <a:lnTo>
                    <a:pt x="3389164" y="0"/>
                  </a:lnTo>
                  <a:lnTo>
                    <a:pt x="3389164" y="323304"/>
                  </a:lnTo>
                  <a:lnTo>
                    <a:pt x="0" y="323304"/>
                  </a:lnTo>
                  <a:close/>
                </a:path>
              </a:pathLst>
            </a:custGeom>
            <a:solidFill>
              <a:srgbClr val="B47401"/>
            </a:solidFill>
          </p:spPr>
          <p:txBody>
            <a:bodyPr/>
            <a:lstStyle/>
            <a:p>
              <a:endParaRPr lang="en-IN"/>
            </a:p>
          </p:txBody>
        </p:sp>
      </p:grpSp>
      <p:sp>
        <p:nvSpPr>
          <p:cNvPr id="4" name="TextBox 4"/>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5" name="TextBox 5"/>
          <p:cNvSpPr txBox="1"/>
          <p:nvPr/>
        </p:nvSpPr>
        <p:spPr>
          <a:xfrm>
            <a:off x="1028700" y="2095500"/>
            <a:ext cx="16230600" cy="6555384"/>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Advising clients on various strategies relating to intellectual property which involves identifying the IP of clients, conducting art search, devising strategies to protect and safeguard the clients and their IP.</a:t>
            </a:r>
          </a:p>
          <a:p>
            <a:pPr marL="518160" lvl="1" indent="-259080">
              <a:lnSpc>
                <a:spcPts val="4320"/>
              </a:lnSpc>
              <a:buFont typeface="Arial"/>
              <a:buChar char="•"/>
            </a:pPr>
            <a:r>
              <a:rPr lang="en-US" sz="2400" dirty="0">
                <a:solidFill>
                  <a:srgbClr val="242424"/>
                </a:solidFill>
                <a:latin typeface="Montserrat" panose="00000500000000000000" pitchFamily="2" charset="0"/>
              </a:rPr>
              <a:t>Drafting, filing and prosecuting registration applications, opposition applications </a:t>
            </a:r>
            <a:r>
              <a:rPr lang="en-US" sz="2400" dirty="0" err="1">
                <a:solidFill>
                  <a:srgbClr val="242424"/>
                </a:solidFill>
                <a:latin typeface="Montserrat" panose="00000500000000000000" pitchFamily="2" charset="0"/>
              </a:rPr>
              <a:t>etc</a:t>
            </a:r>
            <a:r>
              <a:rPr lang="en-US" sz="2400" dirty="0">
                <a:solidFill>
                  <a:srgbClr val="242424"/>
                </a:solidFill>
                <a:latin typeface="Montserrat" panose="00000500000000000000" pitchFamily="2" charset="0"/>
              </a:rPr>
              <a:t> in respect of copyrights, trademarks and patents.</a:t>
            </a:r>
          </a:p>
          <a:p>
            <a:pPr marL="518160" lvl="1" indent="-259080">
              <a:lnSpc>
                <a:spcPts val="4320"/>
              </a:lnSpc>
              <a:buFont typeface="Arial"/>
              <a:buChar char="•"/>
            </a:pPr>
            <a:r>
              <a:rPr lang="en-US" sz="2400" dirty="0">
                <a:solidFill>
                  <a:srgbClr val="242424"/>
                </a:solidFill>
                <a:latin typeface="Montserrat" panose="00000500000000000000" pitchFamily="2" charset="0"/>
              </a:rPr>
              <a:t>Drafting, filing and assisting clients in suits relating to infringement and passing off of their IP.</a:t>
            </a:r>
          </a:p>
          <a:p>
            <a:pPr marL="518160" lvl="1" indent="-259080">
              <a:lnSpc>
                <a:spcPts val="4320"/>
              </a:lnSpc>
              <a:buFont typeface="Arial"/>
              <a:buChar char="•"/>
            </a:pPr>
            <a:r>
              <a:rPr lang="en-US" sz="2400" dirty="0">
                <a:solidFill>
                  <a:srgbClr val="242424"/>
                </a:solidFill>
                <a:latin typeface="Montserrat" panose="00000500000000000000" pitchFamily="2" charset="0"/>
              </a:rPr>
              <a:t>Drafting, reviewing, vetting and negotiating a diverse range of intellectual property agreements like License Agreements, Assignment Agreements, User Agreements etc.</a:t>
            </a:r>
          </a:p>
          <a:p>
            <a:pPr marL="518160" lvl="1" indent="-259080">
              <a:lnSpc>
                <a:spcPts val="4320"/>
              </a:lnSpc>
              <a:buFont typeface="Arial"/>
              <a:buChar char="•"/>
            </a:pPr>
            <a:r>
              <a:rPr lang="en-US" sz="2400" dirty="0">
                <a:solidFill>
                  <a:srgbClr val="242424"/>
                </a:solidFill>
                <a:latin typeface="Montserrat" panose="00000500000000000000" pitchFamily="2" charset="0"/>
              </a:rPr>
              <a:t>Conducting due diligence with a specific focus on IP, involving a detailed review and documentation of IP in a company and providing assistance in evaluating the risks, liabilities and opportunities involved with IP.</a:t>
            </a:r>
          </a:p>
          <a:p>
            <a:pPr marL="518160" lvl="1" indent="-259080">
              <a:lnSpc>
                <a:spcPts val="4320"/>
              </a:lnSpc>
              <a:buFont typeface="Arial"/>
              <a:buChar char="•"/>
            </a:pPr>
            <a:r>
              <a:rPr lang="en-US" sz="2400" dirty="0">
                <a:solidFill>
                  <a:srgbClr val="242424"/>
                </a:solidFill>
                <a:latin typeface="Montserrat" panose="00000500000000000000" pitchFamily="2" charset="0"/>
              </a:rPr>
              <a:t>Providing legal opinions on various complex issues involved in IP.</a:t>
            </a:r>
          </a:p>
        </p:txBody>
      </p:sp>
      <p:sp>
        <p:nvSpPr>
          <p:cNvPr id="6" name="TextBox 6"/>
          <p:cNvSpPr txBox="1"/>
          <p:nvPr/>
        </p:nvSpPr>
        <p:spPr>
          <a:xfrm>
            <a:off x="1386682" y="1166534"/>
            <a:ext cx="9412442"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IPR Management &amp; Protective Actions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447304" cy="955753"/>
            <a:chOff x="0" y="0"/>
            <a:chExt cx="1842668" cy="323304"/>
          </a:xfrm>
        </p:grpSpPr>
        <p:sp>
          <p:nvSpPr>
            <p:cNvPr id="3" name="Freeform 3"/>
            <p:cNvSpPr/>
            <p:nvPr/>
          </p:nvSpPr>
          <p:spPr>
            <a:xfrm>
              <a:off x="0" y="0"/>
              <a:ext cx="1842668" cy="323304"/>
            </a:xfrm>
            <a:custGeom>
              <a:avLst/>
              <a:gdLst/>
              <a:ahLst/>
              <a:cxnLst/>
              <a:rect l="l" t="t" r="r" b="b"/>
              <a:pathLst>
                <a:path w="1842668" h="323304">
                  <a:moveTo>
                    <a:pt x="0" y="0"/>
                  </a:moveTo>
                  <a:lnTo>
                    <a:pt x="1842668" y="0"/>
                  </a:lnTo>
                  <a:lnTo>
                    <a:pt x="1842668"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4770694"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TMT &amp; Data Privacy</a:t>
            </a:r>
          </a:p>
        </p:txBody>
      </p:sp>
      <p:sp>
        <p:nvSpPr>
          <p:cNvPr id="5" name="TextBox 5"/>
          <p:cNvSpPr txBox="1"/>
          <p:nvPr/>
        </p:nvSpPr>
        <p:spPr>
          <a:xfrm>
            <a:off x="11430000" y="9356622"/>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6" name="TextBox 6"/>
          <p:cNvSpPr txBox="1"/>
          <p:nvPr/>
        </p:nvSpPr>
        <p:spPr>
          <a:xfrm>
            <a:off x="1028700" y="2075283"/>
            <a:ext cx="8115300" cy="7106817"/>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Registration of Service Providers with the appropriate Authorities. Advertising, Media &amp; Broadcasting laws, rules and regulations</a:t>
            </a:r>
          </a:p>
          <a:p>
            <a:pPr marL="518160" lvl="1" indent="-259080">
              <a:lnSpc>
                <a:spcPts val="4320"/>
              </a:lnSpc>
              <a:buFont typeface="Arial"/>
              <a:buChar char="•"/>
            </a:pPr>
            <a:r>
              <a:rPr lang="en-US" sz="2400" dirty="0">
                <a:solidFill>
                  <a:srgbClr val="242424"/>
                </a:solidFill>
                <a:latin typeface="Montserrat" panose="00000500000000000000" pitchFamily="2" charset="0"/>
              </a:rPr>
              <a:t>User generated content and Website and service terms and conditions</a:t>
            </a:r>
          </a:p>
          <a:p>
            <a:pPr marL="518160" lvl="1" indent="-259080">
              <a:lnSpc>
                <a:spcPts val="4320"/>
              </a:lnSpc>
              <a:buFont typeface="Arial"/>
              <a:buChar char="•"/>
            </a:pPr>
            <a:r>
              <a:rPr lang="en-US" sz="2400" dirty="0">
                <a:solidFill>
                  <a:srgbClr val="242424"/>
                </a:solidFill>
                <a:latin typeface="Montserrat" panose="00000500000000000000" pitchFamily="2" charset="0"/>
              </a:rPr>
              <a:t>Information Technology related issues such as cyber-squatting, spamming</a:t>
            </a:r>
          </a:p>
          <a:p>
            <a:pPr marL="518160" lvl="1" indent="-259080">
              <a:lnSpc>
                <a:spcPts val="4320"/>
              </a:lnSpc>
              <a:buFont typeface="Arial"/>
              <a:buChar char="•"/>
            </a:pPr>
            <a:r>
              <a:rPr lang="en-US" sz="2400" dirty="0">
                <a:solidFill>
                  <a:srgbClr val="242424"/>
                </a:solidFill>
                <a:latin typeface="Montserrat" panose="00000500000000000000" pitchFamily="2" charset="0"/>
              </a:rPr>
              <a:t>Agreements including Distribution &amp; Licensing, Master Services, Commissioning, Merchandising and Sponsorship, Music Composer etc.</a:t>
            </a:r>
          </a:p>
          <a:p>
            <a:pPr marL="518160" lvl="1" indent="-259080">
              <a:lnSpc>
                <a:spcPts val="4320"/>
              </a:lnSpc>
              <a:buFont typeface="Arial"/>
              <a:buChar char="•"/>
            </a:pPr>
            <a:r>
              <a:rPr lang="en-US" sz="2400" dirty="0">
                <a:solidFill>
                  <a:srgbClr val="242424"/>
                </a:solidFill>
                <a:latin typeface="Montserrat" panose="00000500000000000000" pitchFamily="2" charset="0"/>
              </a:rPr>
              <a:t>Strategic alliances and partnerships, acquisitions and related agreements</a:t>
            </a:r>
          </a:p>
        </p:txBody>
      </p:sp>
      <p:sp>
        <p:nvSpPr>
          <p:cNvPr id="7" name="TextBox 7"/>
          <p:cNvSpPr txBox="1"/>
          <p:nvPr/>
        </p:nvSpPr>
        <p:spPr>
          <a:xfrm>
            <a:off x="9126415" y="873442"/>
            <a:ext cx="8115300" cy="8540115"/>
          </a:xfrm>
          <a:prstGeom prst="rect">
            <a:avLst/>
          </a:prstGeom>
        </p:spPr>
        <p:txBody>
          <a:bodyPr lIns="0" tIns="0" rIns="0" bIns="0" rtlCol="0" anchor="t">
            <a:spAutoFit/>
          </a:bodyPr>
          <a:lstStyle/>
          <a:p>
            <a:pPr>
              <a:lnSpc>
                <a:spcPts val="3359"/>
              </a:lnSpc>
            </a:pPr>
            <a:endParaRPr dirty="0"/>
          </a:p>
          <a:p>
            <a:pPr marL="518160" lvl="1" indent="-259080">
              <a:lnSpc>
                <a:spcPts val="4320"/>
              </a:lnSpc>
              <a:buFont typeface="Arial"/>
              <a:buChar char="•"/>
            </a:pPr>
            <a:r>
              <a:rPr lang="en-US" sz="2400" dirty="0">
                <a:solidFill>
                  <a:srgbClr val="242424"/>
                </a:solidFill>
                <a:latin typeface="Montserrat"/>
              </a:rPr>
              <a:t>Data Privacy Assessment and Audit and Protection Awareness, Training &amp; Crisis management</a:t>
            </a:r>
          </a:p>
          <a:p>
            <a:pPr marL="518160" lvl="1" indent="-259080">
              <a:lnSpc>
                <a:spcPts val="4320"/>
              </a:lnSpc>
              <a:buFont typeface="Arial"/>
              <a:buChar char="•"/>
            </a:pPr>
            <a:r>
              <a:rPr lang="en-US" sz="2400" dirty="0">
                <a:solidFill>
                  <a:srgbClr val="242424"/>
                </a:solidFill>
                <a:latin typeface="Montserrat"/>
              </a:rPr>
              <a:t>Policy and Notice Drafting</a:t>
            </a:r>
          </a:p>
          <a:p>
            <a:pPr marL="518160" lvl="1" indent="-259080">
              <a:lnSpc>
                <a:spcPts val="4320"/>
              </a:lnSpc>
              <a:buFont typeface="Arial"/>
              <a:buChar char="•"/>
            </a:pPr>
            <a:r>
              <a:rPr lang="en-US" sz="2400" dirty="0">
                <a:solidFill>
                  <a:srgbClr val="242424"/>
                </a:solidFill>
                <a:latin typeface="Montserrat"/>
              </a:rPr>
              <a:t>Communications with Supervisory Authorities</a:t>
            </a:r>
          </a:p>
          <a:p>
            <a:pPr marL="518160" lvl="1" indent="-259080">
              <a:lnSpc>
                <a:spcPts val="4320"/>
              </a:lnSpc>
              <a:buFont typeface="Arial"/>
              <a:buChar char="•"/>
            </a:pPr>
            <a:r>
              <a:rPr lang="en-US" sz="2400" dirty="0">
                <a:solidFill>
                  <a:srgbClr val="242424"/>
                </a:solidFill>
                <a:latin typeface="Montserrat"/>
              </a:rPr>
              <a:t>Data Subject Access Request handling</a:t>
            </a:r>
          </a:p>
          <a:p>
            <a:pPr marL="518160" lvl="1" indent="-259080">
              <a:lnSpc>
                <a:spcPts val="4320"/>
              </a:lnSpc>
              <a:buFont typeface="Arial"/>
              <a:buChar char="•"/>
            </a:pPr>
            <a:r>
              <a:rPr lang="en-US" sz="2400" dirty="0">
                <a:solidFill>
                  <a:srgbClr val="242424"/>
                </a:solidFill>
                <a:latin typeface="Montserrat"/>
              </a:rPr>
              <a:t>Legal advisory and litigation assistance</a:t>
            </a:r>
          </a:p>
          <a:p>
            <a:pPr marL="518160" lvl="1" indent="-259080">
              <a:lnSpc>
                <a:spcPts val="4320"/>
              </a:lnSpc>
              <a:buFont typeface="Arial"/>
              <a:buChar char="•"/>
            </a:pPr>
            <a:r>
              <a:rPr lang="en-US" sz="2400" dirty="0">
                <a:solidFill>
                  <a:srgbClr val="242424"/>
                </a:solidFill>
                <a:latin typeface="Montserrat"/>
              </a:rPr>
              <a:t>Value Added Services and related agreements;</a:t>
            </a:r>
          </a:p>
          <a:p>
            <a:pPr marL="518160" lvl="1" indent="-259080">
              <a:lnSpc>
                <a:spcPts val="4320"/>
              </a:lnSpc>
              <a:buFont typeface="Arial"/>
              <a:buChar char="•"/>
            </a:pPr>
            <a:r>
              <a:rPr lang="en-US" sz="2400" dirty="0">
                <a:solidFill>
                  <a:srgbClr val="242424"/>
                </a:solidFill>
                <a:latin typeface="Montserrat"/>
              </a:rPr>
              <a:t>Agreements relating to procurement of telecom equipment and lease of satellite transponders</a:t>
            </a:r>
          </a:p>
          <a:p>
            <a:pPr marL="518160" lvl="1" indent="-259080">
              <a:lnSpc>
                <a:spcPts val="4320"/>
              </a:lnSpc>
              <a:buFont typeface="Arial"/>
              <a:buChar char="•"/>
            </a:pPr>
            <a:r>
              <a:rPr lang="en-US" sz="2400" dirty="0">
                <a:solidFill>
                  <a:srgbClr val="242424"/>
                </a:solidFill>
                <a:latin typeface="Montserrat"/>
              </a:rPr>
              <a:t>Payment of license fee and reselling of telecom resources</a:t>
            </a:r>
          </a:p>
          <a:p>
            <a:pPr marL="518160" lvl="1" indent="-259080">
              <a:lnSpc>
                <a:spcPts val="4320"/>
              </a:lnSpc>
              <a:buFont typeface="Arial"/>
              <a:buChar char="•"/>
            </a:pPr>
            <a:r>
              <a:rPr lang="en-US" sz="2400" dirty="0">
                <a:solidFill>
                  <a:srgbClr val="242424"/>
                </a:solidFill>
                <a:latin typeface="Montserrat"/>
              </a:rPr>
              <a:t>Dispute resolution, Arbitration and Litigation.</a:t>
            </a:r>
          </a:p>
          <a:p>
            <a:pPr marL="518160" lvl="1" indent="-259080">
              <a:lnSpc>
                <a:spcPts val="4320"/>
              </a:lnSpc>
              <a:buFont typeface="Arial"/>
              <a:buChar char="•"/>
            </a:pPr>
            <a:r>
              <a:rPr lang="en-US" sz="2400" dirty="0">
                <a:solidFill>
                  <a:srgbClr val="242424"/>
                </a:solidFill>
                <a:latin typeface="Montserrat"/>
              </a:rPr>
              <a:t>Registrations, licenses and compliances under the relevant regulations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6768052" cy="955753"/>
            <a:chOff x="0" y="0"/>
            <a:chExt cx="2289440" cy="323304"/>
          </a:xfrm>
        </p:grpSpPr>
        <p:sp>
          <p:nvSpPr>
            <p:cNvPr id="3" name="Freeform 3"/>
            <p:cNvSpPr/>
            <p:nvPr/>
          </p:nvSpPr>
          <p:spPr>
            <a:xfrm>
              <a:off x="0" y="0"/>
              <a:ext cx="2289440" cy="323304"/>
            </a:xfrm>
            <a:custGeom>
              <a:avLst/>
              <a:gdLst/>
              <a:ahLst/>
              <a:cxnLst/>
              <a:rect l="l" t="t" r="r" b="b"/>
              <a:pathLst>
                <a:path w="2289440" h="323304">
                  <a:moveTo>
                    <a:pt x="0" y="0"/>
                  </a:moveTo>
                  <a:lnTo>
                    <a:pt x="2289440" y="0"/>
                  </a:lnTo>
                  <a:lnTo>
                    <a:pt x="2289440"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6410069"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Competition &amp; Anti-trust</a:t>
            </a:r>
          </a:p>
        </p:txBody>
      </p:sp>
      <p:sp>
        <p:nvSpPr>
          <p:cNvPr id="5" name="TextBox 5"/>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6" name="TextBox 6"/>
          <p:cNvSpPr txBox="1"/>
          <p:nvPr/>
        </p:nvSpPr>
        <p:spPr>
          <a:xfrm>
            <a:off x="1028700" y="4086560"/>
            <a:ext cx="16230600" cy="4349652"/>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Competition litigation.</a:t>
            </a:r>
          </a:p>
          <a:p>
            <a:pPr marL="518160" lvl="1" indent="-259080">
              <a:lnSpc>
                <a:spcPts val="4320"/>
              </a:lnSpc>
              <a:buFont typeface="Arial"/>
              <a:buChar char="•"/>
            </a:pPr>
            <a:r>
              <a:rPr lang="en-US" sz="2400" dirty="0">
                <a:solidFill>
                  <a:srgbClr val="242424"/>
                </a:solidFill>
                <a:latin typeface="Montserrat" panose="00000500000000000000" pitchFamily="2" charset="0"/>
              </a:rPr>
              <a:t>Cartels and anti-trust investigations.</a:t>
            </a:r>
          </a:p>
          <a:p>
            <a:pPr marL="518160" lvl="1" indent="-259080">
              <a:lnSpc>
                <a:spcPts val="4320"/>
              </a:lnSpc>
              <a:buFont typeface="Arial"/>
              <a:buChar char="•"/>
            </a:pPr>
            <a:r>
              <a:rPr lang="en-US" sz="2400" dirty="0">
                <a:solidFill>
                  <a:srgbClr val="242424"/>
                </a:solidFill>
                <a:latin typeface="Montserrat" panose="00000500000000000000" pitchFamily="2" charset="0"/>
              </a:rPr>
              <a:t>Abuse of dominant position.</a:t>
            </a:r>
          </a:p>
          <a:p>
            <a:pPr marL="518160" lvl="1" indent="-259080">
              <a:lnSpc>
                <a:spcPts val="4320"/>
              </a:lnSpc>
              <a:buFont typeface="Arial"/>
              <a:buChar char="•"/>
            </a:pPr>
            <a:r>
              <a:rPr lang="en-US" sz="2400" dirty="0">
                <a:solidFill>
                  <a:srgbClr val="242424"/>
                </a:solidFill>
                <a:latin typeface="Montserrat" panose="00000500000000000000" pitchFamily="2" charset="0"/>
              </a:rPr>
              <a:t>Merger control regulations.</a:t>
            </a:r>
          </a:p>
          <a:p>
            <a:pPr marL="518160" lvl="1" indent="-259080">
              <a:lnSpc>
                <a:spcPts val="4320"/>
              </a:lnSpc>
              <a:buFont typeface="Arial"/>
              <a:buChar char="•"/>
            </a:pPr>
            <a:r>
              <a:rPr lang="en-US" sz="2400" dirty="0">
                <a:solidFill>
                  <a:srgbClr val="242424"/>
                </a:solidFill>
                <a:latin typeface="Montserrat" panose="00000500000000000000" pitchFamily="2" charset="0"/>
              </a:rPr>
              <a:t>Commercial agreements (such as distributor/ agency agreements, joint venture agreements, cooperation agreements, licensing agreements etc.).</a:t>
            </a:r>
          </a:p>
          <a:p>
            <a:pPr marL="518160" lvl="1" indent="-259080">
              <a:lnSpc>
                <a:spcPts val="4320"/>
              </a:lnSpc>
              <a:buFont typeface="Arial"/>
              <a:buChar char="•"/>
            </a:pPr>
            <a:r>
              <a:rPr lang="en-US" sz="2400" dirty="0">
                <a:solidFill>
                  <a:srgbClr val="242424"/>
                </a:solidFill>
                <a:latin typeface="Montserrat" panose="00000500000000000000" pitchFamily="2" charset="0"/>
              </a:rPr>
              <a:t>Competition law compliance strategies, programs and audits.</a:t>
            </a:r>
          </a:p>
        </p:txBody>
      </p:sp>
      <p:sp>
        <p:nvSpPr>
          <p:cNvPr id="7" name="TextBox 7"/>
          <p:cNvSpPr txBox="1"/>
          <p:nvPr/>
        </p:nvSpPr>
        <p:spPr>
          <a:xfrm>
            <a:off x="1028700" y="2453407"/>
            <a:ext cx="16230600" cy="1036320"/>
          </a:xfrm>
          <a:prstGeom prst="rect">
            <a:avLst/>
          </a:prstGeom>
        </p:spPr>
        <p:txBody>
          <a:bodyPr lIns="0" tIns="0" rIns="0" bIns="0" rtlCol="0" anchor="t">
            <a:spAutoFit/>
          </a:bodyPr>
          <a:lstStyle/>
          <a:p>
            <a:pPr>
              <a:lnSpc>
                <a:spcPts val="4320"/>
              </a:lnSpc>
            </a:pPr>
            <a:r>
              <a:rPr lang="en-US" sz="2400" dirty="0">
                <a:solidFill>
                  <a:srgbClr val="242424"/>
                </a:solidFill>
                <a:latin typeface="Montserrat Bold"/>
              </a:rPr>
              <a:t>Diverse Experience</a:t>
            </a:r>
            <a:r>
              <a:rPr lang="en-US" sz="2400" dirty="0">
                <a:solidFill>
                  <a:srgbClr val="242424"/>
                </a:solidFill>
                <a:latin typeface="Montserrat"/>
              </a:rPr>
              <a:t> from providing stand-alone competition law advice, assistance in filings and obtaining required approvals to represent clients before the Competition Commission of India and in courts.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8115300" cy="955753"/>
            <a:chOff x="0" y="0"/>
            <a:chExt cx="2745176" cy="323304"/>
          </a:xfrm>
        </p:grpSpPr>
        <p:sp>
          <p:nvSpPr>
            <p:cNvPr id="3" name="Freeform 3"/>
            <p:cNvSpPr/>
            <p:nvPr/>
          </p:nvSpPr>
          <p:spPr>
            <a:xfrm>
              <a:off x="0" y="0"/>
              <a:ext cx="2745175" cy="323304"/>
            </a:xfrm>
            <a:custGeom>
              <a:avLst/>
              <a:gdLst/>
              <a:ahLst/>
              <a:cxnLst/>
              <a:rect l="l" t="t" r="r" b="b"/>
              <a:pathLst>
                <a:path w="2745175" h="323304">
                  <a:moveTo>
                    <a:pt x="0" y="0"/>
                  </a:moveTo>
                  <a:lnTo>
                    <a:pt x="2745175" y="0"/>
                  </a:lnTo>
                  <a:lnTo>
                    <a:pt x="2745175"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8838944"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Food Laws &amp; Legal Metrology</a:t>
            </a:r>
          </a:p>
        </p:txBody>
      </p:sp>
      <p:sp>
        <p:nvSpPr>
          <p:cNvPr id="5" name="TextBox 5"/>
          <p:cNvSpPr txBox="1"/>
          <p:nvPr/>
        </p:nvSpPr>
        <p:spPr>
          <a:xfrm>
            <a:off x="11201400" y="9563100"/>
            <a:ext cx="6211537" cy="471805"/>
          </a:xfrm>
          <a:prstGeom prst="rect">
            <a:avLst/>
          </a:prstGeom>
        </p:spPr>
        <p:txBody>
          <a:bodyPr lIns="0" tIns="0" rIns="0" bIns="0" rtlCol="0" anchor="t">
            <a:spAutoFit/>
          </a:bodyPr>
          <a:lstStyle/>
          <a:p>
            <a:pPr algn="r">
              <a:lnSpc>
                <a:spcPts val="3919"/>
              </a:lnSpc>
            </a:pPr>
            <a:r>
              <a:rPr lang="en-US" sz="2800" dirty="0">
                <a:solidFill>
                  <a:srgbClr val="B47401"/>
                </a:solidFill>
                <a:latin typeface="Montserrat Semi-Bold"/>
                <a:hlinkClick r:id="rId2"/>
              </a:rPr>
              <a:t>Know more &gt;</a:t>
            </a:r>
            <a:endParaRPr lang="en-US" sz="2800" dirty="0">
              <a:solidFill>
                <a:srgbClr val="B47401"/>
              </a:solidFill>
              <a:latin typeface="Montserrat Semi-Bold"/>
            </a:endParaRPr>
          </a:p>
        </p:txBody>
      </p:sp>
      <p:sp>
        <p:nvSpPr>
          <p:cNvPr id="6" name="TextBox 6"/>
          <p:cNvSpPr txBox="1"/>
          <p:nvPr/>
        </p:nvSpPr>
        <p:spPr>
          <a:xfrm>
            <a:off x="1028697" y="2092208"/>
            <a:ext cx="16230600" cy="7008495"/>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a:rPr>
              <a:t>Compliance with the terms of the Food Safety and Standards Act.</a:t>
            </a:r>
          </a:p>
          <a:p>
            <a:pPr marL="518160" lvl="1" indent="-259080">
              <a:lnSpc>
                <a:spcPts val="4320"/>
              </a:lnSpc>
              <a:buFont typeface="Arial"/>
              <a:buChar char="•"/>
            </a:pPr>
            <a:r>
              <a:rPr lang="en-US" sz="2400" dirty="0">
                <a:solidFill>
                  <a:srgbClr val="000000"/>
                </a:solidFill>
                <a:latin typeface="Montserrat"/>
              </a:rPr>
              <a:t>Licensing and documentation under the Food Safety laws. </a:t>
            </a:r>
          </a:p>
          <a:p>
            <a:pPr marL="518160" lvl="1" indent="-259080">
              <a:lnSpc>
                <a:spcPts val="4320"/>
              </a:lnSpc>
              <a:buFont typeface="Arial"/>
              <a:buChar char="•"/>
            </a:pPr>
            <a:r>
              <a:rPr lang="en-US" sz="2400" dirty="0">
                <a:solidFill>
                  <a:srgbClr val="000000"/>
                </a:solidFill>
                <a:latin typeface="Montserrat"/>
              </a:rPr>
              <a:t>Implementation of detailed training systems to ensure compliance with food laws and regulations. </a:t>
            </a:r>
          </a:p>
          <a:p>
            <a:pPr marL="518160" lvl="1" indent="-259080">
              <a:lnSpc>
                <a:spcPts val="4320"/>
              </a:lnSpc>
              <a:buFont typeface="Arial"/>
              <a:buChar char="•"/>
            </a:pPr>
            <a:r>
              <a:rPr lang="en-US" sz="2400" dirty="0">
                <a:solidFill>
                  <a:srgbClr val="000000"/>
                </a:solidFill>
                <a:latin typeface="Montserrat"/>
              </a:rPr>
              <a:t>Litigation management in various jurisdictions across the country.</a:t>
            </a:r>
          </a:p>
          <a:p>
            <a:pPr marL="518160" lvl="1" indent="-259080">
              <a:lnSpc>
                <a:spcPts val="4320"/>
              </a:lnSpc>
              <a:buFont typeface="Arial"/>
              <a:buChar char="•"/>
            </a:pPr>
            <a:r>
              <a:rPr lang="en-US" sz="2400" dirty="0">
                <a:solidFill>
                  <a:srgbClr val="000000"/>
                </a:solidFill>
                <a:latin typeface="Montserrat"/>
              </a:rPr>
              <a:t>Implementation of Food Safety procedures in compliance with the applicable food laws and regulations.</a:t>
            </a:r>
          </a:p>
          <a:p>
            <a:pPr marL="518160" lvl="1" indent="-259080">
              <a:lnSpc>
                <a:spcPts val="4320"/>
              </a:lnSpc>
              <a:buFont typeface="Arial"/>
              <a:buChar char="•"/>
            </a:pPr>
            <a:r>
              <a:rPr lang="en-US" sz="2400" dirty="0">
                <a:solidFill>
                  <a:srgbClr val="000000"/>
                </a:solidFill>
                <a:latin typeface="Montserrat"/>
              </a:rPr>
              <a:t>Formulation of education/training sessions on sampling processes and preparation of the guidance notes for the employees on Food Laws.</a:t>
            </a:r>
          </a:p>
          <a:p>
            <a:pPr marL="518160" lvl="1" indent="-259080">
              <a:lnSpc>
                <a:spcPts val="4320"/>
              </a:lnSpc>
              <a:buFont typeface="Arial"/>
              <a:buChar char="•"/>
            </a:pPr>
            <a:r>
              <a:rPr lang="en-US" sz="2400" dirty="0">
                <a:solidFill>
                  <a:srgbClr val="000000"/>
                </a:solidFill>
                <a:latin typeface="Montserrat"/>
              </a:rPr>
              <a:t>Implementation of a thorough 360-degree certification process to ensure that all the food products are compliant with the labeling and packaging requirements.</a:t>
            </a:r>
          </a:p>
          <a:p>
            <a:pPr marL="518160" lvl="1" indent="-259080">
              <a:lnSpc>
                <a:spcPts val="4320"/>
              </a:lnSpc>
              <a:buFont typeface="Arial"/>
              <a:buChar char="•"/>
            </a:pPr>
            <a:r>
              <a:rPr lang="en-US" sz="2400" dirty="0">
                <a:solidFill>
                  <a:srgbClr val="242424"/>
                </a:solidFill>
                <a:latin typeface="Montserrat"/>
              </a:rPr>
              <a:t>Government advocacy and policy matters to handle regulatory issues with respect to Food laws and Legal Metrology.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163545" cy="955753"/>
            <a:chOff x="0" y="0"/>
            <a:chExt cx="1746681" cy="323304"/>
          </a:xfrm>
        </p:grpSpPr>
        <p:sp>
          <p:nvSpPr>
            <p:cNvPr id="3" name="Freeform 3"/>
            <p:cNvSpPr/>
            <p:nvPr/>
          </p:nvSpPr>
          <p:spPr>
            <a:xfrm>
              <a:off x="0" y="0"/>
              <a:ext cx="1746681" cy="323304"/>
            </a:xfrm>
            <a:custGeom>
              <a:avLst/>
              <a:gdLst/>
              <a:ahLst/>
              <a:cxnLst/>
              <a:rect l="l" t="t" r="r" b="b"/>
              <a:pathLst>
                <a:path w="1746681" h="323304">
                  <a:moveTo>
                    <a:pt x="0" y="0"/>
                  </a:moveTo>
                  <a:lnTo>
                    <a:pt x="1746681" y="0"/>
                  </a:lnTo>
                  <a:lnTo>
                    <a:pt x="1746681"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4634140"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Indirect Tax &amp; GST</a:t>
            </a:r>
          </a:p>
        </p:txBody>
      </p:sp>
      <p:sp>
        <p:nvSpPr>
          <p:cNvPr id="5" name="TextBox 5"/>
          <p:cNvSpPr txBox="1"/>
          <p:nvPr/>
        </p:nvSpPr>
        <p:spPr>
          <a:xfrm>
            <a:off x="1028700" y="3335655"/>
            <a:ext cx="16230600" cy="6003951"/>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GST Laws - CGST, SGST &amp; IGST provisions</a:t>
            </a:r>
          </a:p>
          <a:p>
            <a:pPr marL="518160" lvl="1" indent="-259080">
              <a:lnSpc>
                <a:spcPts val="4320"/>
              </a:lnSpc>
              <a:buFont typeface="Arial"/>
              <a:buChar char="•"/>
            </a:pPr>
            <a:r>
              <a:rPr lang="en-US" sz="2400" dirty="0">
                <a:solidFill>
                  <a:srgbClr val="242424"/>
                </a:solidFill>
                <a:latin typeface="Montserrat" panose="00000500000000000000" pitchFamily="2" charset="0"/>
              </a:rPr>
              <a:t>(Erstwhile) Indirect Tax Laws - Excise / Service Tax/VAT</a:t>
            </a:r>
          </a:p>
          <a:p>
            <a:pPr marL="518160" lvl="1" indent="-259080">
              <a:lnSpc>
                <a:spcPts val="4320"/>
              </a:lnSpc>
              <a:buFont typeface="Arial"/>
              <a:buChar char="•"/>
            </a:pPr>
            <a:r>
              <a:rPr lang="en-US" sz="2400" dirty="0">
                <a:solidFill>
                  <a:srgbClr val="242424"/>
                </a:solidFill>
                <a:latin typeface="Montserrat" panose="00000500000000000000" pitchFamily="2" charset="0"/>
              </a:rPr>
              <a:t>Services under Custom Laws</a:t>
            </a:r>
          </a:p>
          <a:p>
            <a:pPr marL="518160" lvl="1" indent="-259080">
              <a:lnSpc>
                <a:spcPts val="4320"/>
              </a:lnSpc>
              <a:buFont typeface="Arial"/>
              <a:buChar char="•"/>
            </a:pPr>
            <a:r>
              <a:rPr lang="en-US" sz="2400" dirty="0">
                <a:solidFill>
                  <a:srgbClr val="242424"/>
                </a:solidFill>
                <a:latin typeface="Montserrat" panose="00000500000000000000" pitchFamily="2" charset="0"/>
              </a:rPr>
              <a:t>Compliance support for filing of GST returns</a:t>
            </a:r>
          </a:p>
          <a:p>
            <a:pPr marL="518160" lvl="1" indent="-259080">
              <a:lnSpc>
                <a:spcPts val="4320"/>
              </a:lnSpc>
              <a:buFont typeface="Arial"/>
              <a:buChar char="•"/>
            </a:pPr>
            <a:r>
              <a:rPr lang="en-US" sz="2400" dirty="0">
                <a:solidFill>
                  <a:srgbClr val="242424"/>
                </a:solidFill>
                <a:latin typeface="Montserrat" panose="00000500000000000000" pitchFamily="2" charset="0"/>
              </a:rPr>
              <a:t>GST Audit and reconciliation</a:t>
            </a:r>
          </a:p>
          <a:p>
            <a:pPr marL="518160" lvl="1" indent="-259080">
              <a:lnSpc>
                <a:spcPts val="4320"/>
              </a:lnSpc>
              <a:buFont typeface="Arial"/>
              <a:buChar char="•"/>
            </a:pPr>
            <a:r>
              <a:rPr lang="en-US" sz="2400" dirty="0">
                <a:solidFill>
                  <a:srgbClr val="242424"/>
                </a:solidFill>
                <a:latin typeface="Montserrat" panose="00000500000000000000" pitchFamily="2" charset="0"/>
              </a:rPr>
              <a:t>Litigation prevention &amp; management strategy for GST &amp; (erstwhile) indirect tax laws</a:t>
            </a:r>
          </a:p>
          <a:p>
            <a:pPr marL="518160" lvl="1" indent="-259080">
              <a:lnSpc>
                <a:spcPts val="4320"/>
              </a:lnSpc>
              <a:buFont typeface="Arial"/>
              <a:buChar char="•"/>
            </a:pPr>
            <a:r>
              <a:rPr lang="en-US" sz="2400" dirty="0">
                <a:solidFill>
                  <a:srgbClr val="242424"/>
                </a:solidFill>
                <a:latin typeface="Montserrat" panose="00000500000000000000" pitchFamily="2" charset="0"/>
              </a:rPr>
              <a:t>Assistance in representation before Tax Authorities/Tribunals/High Courts/SC</a:t>
            </a:r>
          </a:p>
          <a:p>
            <a:pPr marL="518160" lvl="1" indent="-259080">
              <a:lnSpc>
                <a:spcPts val="4320"/>
              </a:lnSpc>
              <a:buFont typeface="Arial"/>
              <a:buChar char="•"/>
            </a:pPr>
            <a:r>
              <a:rPr lang="en-US" sz="2400" dirty="0">
                <a:solidFill>
                  <a:srgbClr val="242424"/>
                </a:solidFill>
                <a:latin typeface="Montserrat" panose="00000500000000000000" pitchFamily="2" charset="0"/>
              </a:rPr>
              <a:t>Services for advance rulings and writs for various GST issues</a:t>
            </a:r>
          </a:p>
          <a:p>
            <a:pPr marL="518160" lvl="1" indent="-259080">
              <a:lnSpc>
                <a:spcPts val="4320"/>
              </a:lnSpc>
              <a:buFont typeface="Arial"/>
              <a:buChar char="•"/>
            </a:pPr>
            <a:r>
              <a:rPr lang="en-US" sz="2400" dirty="0">
                <a:solidFill>
                  <a:srgbClr val="242424"/>
                </a:solidFill>
                <a:latin typeface="Montserrat" panose="00000500000000000000" pitchFamily="2" charset="0"/>
              </a:rPr>
              <a:t>Opinions on complex issues/transactions under GST</a:t>
            </a:r>
          </a:p>
          <a:p>
            <a:pPr marL="518160" lvl="1" indent="-259080">
              <a:lnSpc>
                <a:spcPts val="4320"/>
              </a:lnSpc>
              <a:buFont typeface="Arial"/>
              <a:buChar char="•"/>
            </a:pPr>
            <a:r>
              <a:rPr lang="en-US" sz="2400" dirty="0">
                <a:solidFill>
                  <a:srgbClr val="242424"/>
                </a:solidFill>
                <a:latin typeface="Montserrat" panose="00000500000000000000" pitchFamily="2" charset="0"/>
              </a:rPr>
              <a:t>Study on Anti Profiteering, taxability &amp; rate of tax for transactions</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1028700" y="2128558"/>
            <a:ext cx="16230600" cy="1036320"/>
          </a:xfrm>
          <a:prstGeom prst="rect">
            <a:avLst/>
          </a:prstGeom>
        </p:spPr>
        <p:txBody>
          <a:bodyPr lIns="0" tIns="0" rIns="0" bIns="0" rtlCol="0" anchor="t">
            <a:spAutoFit/>
          </a:bodyPr>
          <a:lstStyle/>
          <a:p>
            <a:pPr>
              <a:lnSpc>
                <a:spcPts val="4320"/>
              </a:lnSpc>
            </a:pPr>
            <a:r>
              <a:rPr lang="en-US" sz="2400" dirty="0">
                <a:solidFill>
                  <a:srgbClr val="242424"/>
                </a:solidFill>
                <a:latin typeface="Montserrat" panose="00000500000000000000" pitchFamily="2" charset="0"/>
              </a:rPr>
              <a:t>Extensive experience including structuring of transactions from indirect tax perspective, advising on tax compliances and implications on various business transactions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2968004" cy="955753"/>
            <a:chOff x="0" y="0"/>
            <a:chExt cx="1003992" cy="323304"/>
          </a:xfrm>
        </p:grpSpPr>
        <p:sp>
          <p:nvSpPr>
            <p:cNvPr id="3" name="Freeform 3"/>
            <p:cNvSpPr/>
            <p:nvPr/>
          </p:nvSpPr>
          <p:spPr>
            <a:xfrm>
              <a:off x="0" y="0"/>
              <a:ext cx="1003992" cy="323304"/>
            </a:xfrm>
            <a:custGeom>
              <a:avLst/>
              <a:gdLst/>
              <a:ahLst/>
              <a:cxnLst/>
              <a:rect l="l" t="t" r="r" b="b"/>
              <a:pathLst>
                <a:path w="1003992" h="323304">
                  <a:moveTo>
                    <a:pt x="0" y="0"/>
                  </a:moveTo>
                  <a:lnTo>
                    <a:pt x="1003992" y="0"/>
                  </a:lnTo>
                  <a:lnTo>
                    <a:pt x="1003992" y="323304"/>
                  </a:lnTo>
                  <a:lnTo>
                    <a:pt x="0" y="323304"/>
                  </a:lnTo>
                  <a:close/>
                </a:path>
              </a:pathLst>
            </a:custGeom>
            <a:solidFill>
              <a:srgbClr val="B47401"/>
            </a:solidFill>
          </p:spPr>
          <p:txBody>
            <a:bodyPr/>
            <a:lstStyle/>
            <a:p>
              <a:endParaRPr lang="en-IN"/>
            </a:p>
          </p:txBody>
        </p:sp>
      </p:grpSp>
      <p:sp>
        <p:nvSpPr>
          <p:cNvPr id="4" name="TextBox 4"/>
          <p:cNvSpPr txBox="1"/>
          <p:nvPr/>
        </p:nvSpPr>
        <p:spPr>
          <a:xfrm>
            <a:off x="1028700" y="2250758"/>
            <a:ext cx="16230600" cy="5724580"/>
          </a:xfrm>
          <a:prstGeom prst="rect">
            <a:avLst/>
          </a:prstGeom>
        </p:spPr>
        <p:txBody>
          <a:bodyPr lIns="0" tIns="0" rIns="0" bIns="0" rtlCol="0" anchor="t">
            <a:spAutoFit/>
          </a:bodyPr>
          <a:lstStyle/>
          <a:p>
            <a:pPr>
              <a:lnSpc>
                <a:spcPts val="5040"/>
              </a:lnSpc>
            </a:pPr>
            <a:r>
              <a:rPr lang="en-US" sz="3600" dirty="0">
                <a:solidFill>
                  <a:srgbClr val="B47401"/>
                </a:solidFill>
                <a:latin typeface="Montserrat"/>
              </a:rPr>
              <a:t>Ranked amongst the top #15 law firms </a:t>
            </a:r>
            <a:r>
              <a:rPr lang="en-US" sz="3600" dirty="0">
                <a:solidFill>
                  <a:srgbClr val="242424"/>
                </a:solidFill>
                <a:latin typeface="Montserrat"/>
              </a:rPr>
              <a:t>in India and with about 25 years of rich experience, our journey has been marked by stellar growth and recognition over the past two decades.</a:t>
            </a:r>
          </a:p>
          <a:p>
            <a:pPr>
              <a:lnSpc>
                <a:spcPts val="5040"/>
              </a:lnSpc>
            </a:pPr>
            <a:endParaRPr lang="en-US" sz="3600" dirty="0">
              <a:solidFill>
                <a:srgbClr val="242424"/>
              </a:solidFill>
              <a:latin typeface="Montserrat"/>
            </a:endParaRPr>
          </a:p>
          <a:p>
            <a:pPr>
              <a:lnSpc>
                <a:spcPts val="5040"/>
              </a:lnSpc>
            </a:pPr>
            <a:r>
              <a:rPr lang="en-US" sz="3600" dirty="0">
                <a:solidFill>
                  <a:srgbClr val="B47401"/>
                </a:solidFill>
                <a:latin typeface="Montserrat"/>
              </a:rPr>
              <a:t>Our Mission</a:t>
            </a:r>
            <a:r>
              <a:rPr lang="en-US" sz="3600" dirty="0">
                <a:solidFill>
                  <a:srgbClr val="242424"/>
                </a:solidFill>
                <a:latin typeface="Montserrat"/>
              </a:rPr>
              <a:t> is to provide quality, professional, result-oriented legal and business solutions. Client commitment, innovation and teamwork are the cornerstones of our </a:t>
            </a:r>
            <a:r>
              <a:rPr lang="en-US" sz="3600" dirty="0">
                <a:solidFill>
                  <a:srgbClr val="B47401"/>
                </a:solidFill>
                <a:latin typeface="Montserrat"/>
              </a:rPr>
              <a:t>Legal Practice.</a:t>
            </a:r>
          </a:p>
          <a:p>
            <a:pPr>
              <a:lnSpc>
                <a:spcPts val="5040"/>
              </a:lnSpc>
            </a:pPr>
            <a:endParaRPr lang="en-US" sz="3600" dirty="0">
              <a:solidFill>
                <a:srgbClr val="B47401"/>
              </a:solidFill>
              <a:latin typeface="Montserrat"/>
            </a:endParaRPr>
          </a:p>
          <a:p>
            <a:pPr>
              <a:lnSpc>
                <a:spcPts val="5040"/>
              </a:lnSpc>
            </a:pPr>
            <a:r>
              <a:rPr lang="en-US" sz="3600" dirty="0">
                <a:solidFill>
                  <a:srgbClr val="000000"/>
                </a:solidFill>
                <a:latin typeface="Montserrat"/>
              </a:rPr>
              <a:t>Our past awards, recognitions, ranking &amp; listings are by:</a:t>
            </a:r>
          </a:p>
        </p:txBody>
      </p:sp>
      <p:sp>
        <p:nvSpPr>
          <p:cNvPr id="5" name="TextBox 5"/>
          <p:cNvSpPr txBox="1"/>
          <p:nvPr/>
        </p:nvSpPr>
        <p:spPr>
          <a:xfrm>
            <a:off x="1371600" y="1166534"/>
            <a:ext cx="2459689" cy="641201"/>
          </a:xfrm>
          <a:prstGeom prst="rect">
            <a:avLst/>
          </a:prstGeom>
        </p:spPr>
        <p:txBody>
          <a:bodyPr wrap="square" lIns="0" tIns="0" rIns="0" bIns="0" rtlCol="0" anchor="t">
            <a:spAutoFit/>
          </a:bodyPr>
          <a:lstStyle/>
          <a:p>
            <a:pPr>
              <a:lnSpc>
                <a:spcPts val="5040"/>
              </a:lnSpc>
            </a:pPr>
            <a:r>
              <a:rPr lang="en-US" sz="3600" dirty="0">
                <a:solidFill>
                  <a:srgbClr val="FFFFFF"/>
                </a:solidFill>
                <a:latin typeface="Montserrat Semi-Bold Bold"/>
              </a:rPr>
              <a:t>About Us</a:t>
            </a:r>
          </a:p>
        </p:txBody>
      </p:sp>
      <p:pic>
        <p:nvPicPr>
          <p:cNvPr id="6" name="Picture 6"/>
          <p:cNvPicPr>
            <a:picLocks noChangeAspect="1"/>
          </p:cNvPicPr>
          <p:nvPr/>
        </p:nvPicPr>
        <p:blipFill>
          <a:blip r:embed="rId2"/>
          <a:srcRect l="1107" t="7151" b="9550"/>
          <a:stretch>
            <a:fillRect/>
          </a:stretch>
        </p:blipFill>
        <p:spPr>
          <a:xfrm>
            <a:off x="304407" y="8318994"/>
            <a:ext cx="14629119" cy="1216819"/>
          </a:xfrm>
          <a:prstGeom prst="rect">
            <a:avLst/>
          </a:prstGeom>
        </p:spPr>
      </p:pic>
      <p:pic>
        <p:nvPicPr>
          <p:cNvPr id="8" name="Picture 7">
            <a:extLst>
              <a:ext uri="{FF2B5EF4-FFF2-40B4-BE49-F238E27FC236}">
                <a16:creationId xmlns:a16="http://schemas.microsoft.com/office/drawing/2014/main" id="{48586807-436A-900C-EFCD-22911047711E}"/>
              </a:ext>
            </a:extLst>
          </p:cNvPr>
          <p:cNvPicPr>
            <a:picLocks noChangeAspect="1"/>
          </p:cNvPicPr>
          <p:nvPr/>
        </p:nvPicPr>
        <p:blipFill rotWithShape="1">
          <a:blip r:embed="rId3">
            <a:extLst>
              <a:ext uri="{28A0092B-C50C-407E-A947-70E740481C1C}">
                <a14:useLocalDpi xmlns:a14="http://schemas.microsoft.com/office/drawing/2010/main" val="0"/>
              </a:ext>
            </a:extLst>
          </a:blip>
          <a:srcRect l="22796" t="21197" r="17996" b="21197"/>
          <a:stretch/>
        </p:blipFill>
        <p:spPr>
          <a:xfrm>
            <a:off x="16596282" y="8175145"/>
            <a:ext cx="1387311" cy="1349816"/>
          </a:xfrm>
          <a:prstGeom prst="rect">
            <a:avLst/>
          </a:prstGeom>
        </p:spPr>
      </p:pic>
      <p:pic>
        <p:nvPicPr>
          <p:cNvPr id="9" name="Picture 8">
            <a:extLst>
              <a:ext uri="{FF2B5EF4-FFF2-40B4-BE49-F238E27FC236}">
                <a16:creationId xmlns:a16="http://schemas.microsoft.com/office/drawing/2014/main" id="{4956A099-F6BB-43F0-AA15-A94B0862C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89" y="8586884"/>
            <a:ext cx="1776411" cy="6810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040441" cy="955753"/>
            <a:chOff x="0" y="0"/>
            <a:chExt cx="2381581" cy="323304"/>
          </a:xfrm>
        </p:grpSpPr>
        <p:sp>
          <p:nvSpPr>
            <p:cNvPr id="3" name="Freeform 3"/>
            <p:cNvSpPr/>
            <p:nvPr/>
          </p:nvSpPr>
          <p:spPr>
            <a:xfrm>
              <a:off x="0" y="0"/>
              <a:ext cx="2381581" cy="323304"/>
            </a:xfrm>
            <a:custGeom>
              <a:avLst/>
              <a:gdLst/>
              <a:ahLst/>
              <a:cxnLst/>
              <a:rect l="l" t="t" r="r" b="b"/>
              <a:pathLst>
                <a:path w="2381581" h="323304">
                  <a:moveTo>
                    <a:pt x="0" y="0"/>
                  </a:moveTo>
                  <a:lnTo>
                    <a:pt x="2381581" y="0"/>
                  </a:lnTo>
                  <a:lnTo>
                    <a:pt x="2381581"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6682458" cy="613410"/>
          </a:xfrm>
          <a:prstGeom prst="rect">
            <a:avLst/>
          </a:prstGeom>
        </p:spPr>
        <p:txBody>
          <a:bodyPr lIns="0" tIns="0" rIns="0" bIns="0" rtlCol="0" anchor="t">
            <a:spAutoFit/>
          </a:bodyPr>
          <a:lstStyle/>
          <a:p>
            <a:pPr>
              <a:lnSpc>
                <a:spcPts val="5040"/>
              </a:lnSpc>
            </a:pPr>
            <a:r>
              <a:rPr lang="en-US" sz="3600">
                <a:solidFill>
                  <a:srgbClr val="FFFFFF"/>
                </a:solidFill>
                <a:latin typeface="Montserrat Semi-Bold Bold"/>
              </a:rPr>
              <a:t>Banking &amp; Project Finance</a:t>
            </a:r>
          </a:p>
        </p:txBody>
      </p:sp>
      <p:sp>
        <p:nvSpPr>
          <p:cNvPr id="5" name="TextBox 5"/>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6" name="TextBox 6"/>
          <p:cNvSpPr txBox="1"/>
          <p:nvPr/>
        </p:nvSpPr>
        <p:spPr>
          <a:xfrm>
            <a:off x="9041803" y="2277714"/>
            <a:ext cx="8013103" cy="3246786"/>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Due Diligence</a:t>
            </a:r>
          </a:p>
          <a:p>
            <a:pPr marL="518160" lvl="1" indent="-259080">
              <a:lnSpc>
                <a:spcPts val="4320"/>
              </a:lnSpc>
              <a:buFont typeface="Arial"/>
              <a:buChar char="•"/>
            </a:pPr>
            <a:r>
              <a:rPr lang="en-US" sz="2400" dirty="0">
                <a:solidFill>
                  <a:srgbClr val="242424"/>
                </a:solidFill>
                <a:latin typeface="Montserrat"/>
              </a:rPr>
              <a:t>Financing Transactions </a:t>
            </a:r>
          </a:p>
          <a:p>
            <a:pPr marL="518160" lvl="1" indent="-259080">
              <a:lnSpc>
                <a:spcPts val="4320"/>
              </a:lnSpc>
              <a:buFont typeface="Arial"/>
              <a:buChar char="•"/>
            </a:pPr>
            <a:r>
              <a:rPr lang="en-US" sz="2400" dirty="0">
                <a:solidFill>
                  <a:srgbClr val="242424"/>
                </a:solidFill>
                <a:latin typeface="Montserrat"/>
              </a:rPr>
              <a:t>RERA Compliance </a:t>
            </a:r>
          </a:p>
          <a:p>
            <a:pPr marL="518160" lvl="1" indent="-259080">
              <a:lnSpc>
                <a:spcPts val="4320"/>
              </a:lnSpc>
              <a:buFont typeface="Arial"/>
              <a:buChar char="•"/>
            </a:pPr>
            <a:r>
              <a:rPr lang="en-US" sz="2400" dirty="0">
                <a:solidFill>
                  <a:srgbClr val="242424"/>
                </a:solidFill>
                <a:latin typeface="Montserrat"/>
              </a:rPr>
              <a:t>Litigation and Arbitration</a:t>
            </a:r>
          </a:p>
          <a:p>
            <a:pPr marL="518160" lvl="1" indent="-259080">
              <a:lnSpc>
                <a:spcPts val="4320"/>
              </a:lnSpc>
              <a:buFont typeface="Arial"/>
              <a:buChar char="•"/>
            </a:pPr>
            <a:r>
              <a:rPr lang="en-US" sz="2400" dirty="0">
                <a:solidFill>
                  <a:srgbClr val="242424"/>
                </a:solidFill>
                <a:latin typeface="Montserrat"/>
              </a:rPr>
              <a:t>Strategy, Policy Oversight &amp; Crisis Management </a:t>
            </a:r>
          </a:p>
        </p:txBody>
      </p:sp>
      <p:sp>
        <p:nvSpPr>
          <p:cNvPr id="7" name="TextBox 7"/>
          <p:cNvSpPr txBox="1"/>
          <p:nvPr/>
        </p:nvSpPr>
        <p:spPr>
          <a:xfrm>
            <a:off x="1028700" y="2324100"/>
            <a:ext cx="8013103" cy="5452518"/>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Extensive Experience</a:t>
            </a:r>
          </a:p>
          <a:p>
            <a:pPr marL="518160" lvl="1" indent="-259080">
              <a:lnSpc>
                <a:spcPts val="4320"/>
              </a:lnSpc>
              <a:buFont typeface="Arial"/>
              <a:buChar char="•"/>
            </a:pPr>
            <a:r>
              <a:rPr lang="en-US" sz="2400" dirty="0">
                <a:solidFill>
                  <a:srgbClr val="242424"/>
                </a:solidFill>
                <a:latin typeface="Montserrat" panose="00000500000000000000" pitchFamily="2" charset="0"/>
              </a:rPr>
              <a:t>Project &amp; Infrastructure Finance</a:t>
            </a:r>
          </a:p>
          <a:p>
            <a:pPr marL="518160" lvl="1" indent="-259080">
              <a:lnSpc>
                <a:spcPts val="4320"/>
              </a:lnSpc>
              <a:buFont typeface="Arial"/>
              <a:buChar char="•"/>
            </a:pPr>
            <a:r>
              <a:rPr lang="en-US" sz="2400" dirty="0">
                <a:solidFill>
                  <a:srgbClr val="242424"/>
                </a:solidFill>
                <a:latin typeface="Montserrat" panose="00000500000000000000" pitchFamily="2" charset="0"/>
              </a:rPr>
              <a:t>Acquisition &amp; Asset Finance</a:t>
            </a:r>
          </a:p>
          <a:p>
            <a:pPr marL="518160" lvl="1" indent="-259080">
              <a:lnSpc>
                <a:spcPts val="4320"/>
              </a:lnSpc>
              <a:buFont typeface="Arial"/>
              <a:buChar char="•"/>
            </a:pPr>
            <a:r>
              <a:rPr lang="en-US" sz="2400" dirty="0">
                <a:solidFill>
                  <a:srgbClr val="242424"/>
                </a:solidFill>
                <a:latin typeface="Montserrat" panose="00000500000000000000" pitchFamily="2" charset="0"/>
              </a:rPr>
              <a:t>Debt restructuring, </a:t>
            </a:r>
          </a:p>
          <a:p>
            <a:pPr marL="518160" lvl="1" indent="-259080">
              <a:lnSpc>
                <a:spcPts val="4320"/>
              </a:lnSpc>
              <a:buFont typeface="Arial"/>
              <a:buChar char="•"/>
            </a:pPr>
            <a:r>
              <a:rPr lang="en-US" sz="2400" dirty="0">
                <a:solidFill>
                  <a:srgbClr val="242424"/>
                </a:solidFill>
                <a:latin typeface="Montserrat" panose="00000500000000000000" pitchFamily="2" charset="0"/>
              </a:rPr>
              <a:t>Acquisition finance,</a:t>
            </a:r>
          </a:p>
          <a:p>
            <a:pPr marL="518160" lvl="1" indent="-259080">
              <a:lnSpc>
                <a:spcPts val="4320"/>
              </a:lnSpc>
              <a:buFont typeface="Arial"/>
              <a:buChar char="•"/>
            </a:pPr>
            <a:r>
              <a:rPr lang="en-US" sz="2400" dirty="0">
                <a:solidFill>
                  <a:srgbClr val="242424"/>
                </a:solidFill>
                <a:latin typeface="Montserrat" panose="00000500000000000000" pitchFamily="2" charset="0"/>
              </a:rPr>
              <a:t>Real Estate Finance</a:t>
            </a:r>
          </a:p>
          <a:p>
            <a:pPr marL="518160" lvl="1" indent="-259080">
              <a:lnSpc>
                <a:spcPts val="4320"/>
              </a:lnSpc>
              <a:buFont typeface="Arial"/>
              <a:buChar char="•"/>
            </a:pPr>
            <a:r>
              <a:rPr lang="en-US" sz="2400" dirty="0">
                <a:solidFill>
                  <a:srgbClr val="242424"/>
                </a:solidFill>
                <a:latin typeface="Montserrat" panose="00000500000000000000" pitchFamily="2" charset="0"/>
              </a:rPr>
              <a:t>Corporate Debt </a:t>
            </a:r>
          </a:p>
          <a:p>
            <a:pPr marL="518160" lvl="1" indent="-259080">
              <a:lnSpc>
                <a:spcPts val="4320"/>
              </a:lnSpc>
              <a:buFont typeface="Arial"/>
              <a:buChar char="•"/>
            </a:pPr>
            <a:r>
              <a:rPr lang="en-US" sz="2400" dirty="0">
                <a:solidFill>
                  <a:srgbClr val="242424"/>
                </a:solidFill>
                <a:latin typeface="Montserrat" panose="00000500000000000000" pitchFamily="2" charset="0"/>
              </a:rPr>
              <a:t>Syndicated Loans </a:t>
            </a:r>
          </a:p>
          <a:p>
            <a:pPr marL="518160" lvl="1" indent="-259080">
              <a:lnSpc>
                <a:spcPts val="4320"/>
              </a:lnSpc>
              <a:buFont typeface="Arial"/>
              <a:buChar char="•"/>
            </a:pPr>
            <a:r>
              <a:rPr lang="en-US" sz="2400" dirty="0">
                <a:solidFill>
                  <a:srgbClr val="242424"/>
                </a:solidFill>
                <a:latin typeface="Montserrat" panose="00000500000000000000" pitchFamily="2" charset="0"/>
              </a:rPr>
              <a:t>Structured Debt Instruments </a:t>
            </a:r>
          </a:p>
          <a:p>
            <a:pPr marL="518160" lvl="1" indent="-259080">
              <a:lnSpc>
                <a:spcPts val="4320"/>
              </a:lnSpc>
              <a:buFont typeface="Arial"/>
              <a:buChar char="•"/>
            </a:pPr>
            <a:r>
              <a:rPr lang="en-US" sz="2400" dirty="0">
                <a:solidFill>
                  <a:srgbClr val="242424"/>
                </a:solidFill>
                <a:latin typeface="Montserrat" panose="00000500000000000000" pitchFamily="2" charset="0"/>
              </a:rPr>
              <a:t>Public Finance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0932246" cy="955753"/>
            <a:chOff x="0" y="0"/>
            <a:chExt cx="3698068" cy="323304"/>
          </a:xfrm>
        </p:grpSpPr>
        <p:sp>
          <p:nvSpPr>
            <p:cNvPr id="3" name="Freeform 3"/>
            <p:cNvSpPr/>
            <p:nvPr/>
          </p:nvSpPr>
          <p:spPr>
            <a:xfrm>
              <a:off x="0" y="0"/>
              <a:ext cx="3698068" cy="323304"/>
            </a:xfrm>
            <a:custGeom>
              <a:avLst/>
              <a:gdLst/>
              <a:ahLst/>
              <a:cxnLst/>
              <a:rect l="l" t="t" r="r" b="b"/>
              <a:pathLst>
                <a:path w="3698068" h="323304">
                  <a:moveTo>
                    <a:pt x="0" y="0"/>
                  </a:moveTo>
                  <a:lnTo>
                    <a:pt x="3698068" y="0"/>
                  </a:lnTo>
                  <a:lnTo>
                    <a:pt x="3698068"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10574263"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Natural Resources, Energy &amp; Environment</a:t>
            </a:r>
          </a:p>
        </p:txBody>
      </p:sp>
      <p:sp>
        <p:nvSpPr>
          <p:cNvPr id="5" name="TextBox 5"/>
          <p:cNvSpPr txBox="1"/>
          <p:nvPr/>
        </p:nvSpPr>
        <p:spPr>
          <a:xfrm>
            <a:off x="1028700" y="2249805"/>
            <a:ext cx="16230600" cy="7106817"/>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Strategic Support and assistance in relation to Forest, Environmental and departmental clearances for Projects.</a:t>
            </a:r>
          </a:p>
          <a:p>
            <a:pPr marL="518160" lvl="1" indent="-259080">
              <a:lnSpc>
                <a:spcPts val="4320"/>
              </a:lnSpc>
              <a:buFont typeface="Arial"/>
              <a:buChar char="•"/>
            </a:pPr>
            <a:r>
              <a:rPr lang="en-US" sz="2400" dirty="0">
                <a:solidFill>
                  <a:srgbClr val="242424"/>
                </a:solidFill>
                <a:latin typeface="Montserrat" panose="00000500000000000000" pitchFamily="2" charset="0"/>
              </a:rPr>
              <a:t>Policy audits &amp; advisory in Private sector </a:t>
            </a:r>
          </a:p>
          <a:p>
            <a:pPr marL="518160" lvl="1" indent="-259080">
              <a:lnSpc>
                <a:spcPts val="4320"/>
              </a:lnSpc>
              <a:buFont typeface="Arial"/>
              <a:buChar char="•"/>
            </a:pPr>
            <a:r>
              <a:rPr lang="en-US" sz="2400" dirty="0">
                <a:solidFill>
                  <a:srgbClr val="242424"/>
                </a:solidFill>
                <a:latin typeface="Montserrat" panose="00000500000000000000" pitchFamily="2" charset="0"/>
              </a:rPr>
              <a:t>Policy &amp; Regulation support to stakeholders in the environment, forest and mineral policy space.</a:t>
            </a:r>
          </a:p>
          <a:p>
            <a:pPr marL="518160" lvl="1" indent="-259080">
              <a:lnSpc>
                <a:spcPts val="4320"/>
              </a:lnSpc>
              <a:buFont typeface="Arial"/>
              <a:buChar char="•"/>
            </a:pPr>
            <a:r>
              <a:rPr lang="en-US" sz="2400" dirty="0">
                <a:solidFill>
                  <a:srgbClr val="242424"/>
                </a:solidFill>
                <a:latin typeface="Montserrat" panose="00000500000000000000" pitchFamily="2" charset="0"/>
              </a:rPr>
              <a:t>Transaction support including negotiation, drafting and vetting agreements, due-diligence, legal opinions.</a:t>
            </a:r>
          </a:p>
          <a:p>
            <a:pPr marL="518160" lvl="1" indent="-259080">
              <a:lnSpc>
                <a:spcPts val="4320"/>
              </a:lnSpc>
              <a:buFont typeface="Arial"/>
              <a:buChar char="•"/>
            </a:pPr>
            <a:r>
              <a:rPr lang="en-US" sz="2400" dirty="0">
                <a:solidFill>
                  <a:srgbClr val="242424"/>
                </a:solidFill>
                <a:latin typeface="Montserrat" panose="00000500000000000000" pitchFamily="2" charset="0"/>
              </a:rPr>
              <a:t>Disputes, Writs &amp; Arbitration in relation to regulatory pain-points and conflict amongst stakeholders in the mining and metal space.</a:t>
            </a:r>
          </a:p>
          <a:p>
            <a:pPr marL="518160" lvl="1" indent="-259080">
              <a:lnSpc>
                <a:spcPts val="4320"/>
              </a:lnSpc>
              <a:buFont typeface="Arial"/>
              <a:buChar char="•"/>
            </a:pPr>
            <a:r>
              <a:rPr lang="en-US" sz="2400" dirty="0">
                <a:solidFill>
                  <a:srgbClr val="242424"/>
                </a:solidFill>
                <a:latin typeface="Montserrat" panose="00000500000000000000" pitchFamily="2" charset="0"/>
              </a:rPr>
              <a:t>Policy and regulatory assistance to develop, implement and sustain effective business strategies in India’s complex regulatory environment.</a:t>
            </a:r>
          </a:p>
          <a:p>
            <a:pPr marL="518160" lvl="1" indent="-259080">
              <a:lnSpc>
                <a:spcPts val="4320"/>
              </a:lnSpc>
              <a:buFont typeface="Arial"/>
              <a:buChar char="•"/>
            </a:pPr>
            <a:r>
              <a:rPr lang="en-US" sz="2400" dirty="0">
                <a:solidFill>
                  <a:srgbClr val="242424"/>
                </a:solidFill>
                <a:latin typeface="Montserrat" panose="00000500000000000000" pitchFamily="2" charset="0"/>
              </a:rPr>
              <a:t>Representing Project Clearance and appearing in proceeding before various benches of National Green Tribunal(NGT)</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3780471" cy="955753"/>
            <a:chOff x="0" y="0"/>
            <a:chExt cx="1278826" cy="323304"/>
          </a:xfrm>
        </p:grpSpPr>
        <p:sp>
          <p:nvSpPr>
            <p:cNvPr id="3" name="Freeform 3"/>
            <p:cNvSpPr/>
            <p:nvPr/>
          </p:nvSpPr>
          <p:spPr>
            <a:xfrm>
              <a:off x="0" y="0"/>
              <a:ext cx="1278826" cy="323304"/>
            </a:xfrm>
            <a:custGeom>
              <a:avLst/>
              <a:gdLst/>
              <a:ahLst/>
              <a:cxnLst/>
              <a:rect l="l" t="t" r="r" b="b"/>
              <a:pathLst>
                <a:path w="1278826" h="323304">
                  <a:moveTo>
                    <a:pt x="0" y="0"/>
                  </a:moveTo>
                  <a:lnTo>
                    <a:pt x="1278826" y="0"/>
                  </a:lnTo>
                  <a:lnTo>
                    <a:pt x="1278826"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3156090" cy="613410"/>
          </a:xfrm>
          <a:prstGeom prst="rect">
            <a:avLst/>
          </a:prstGeom>
        </p:spPr>
        <p:txBody>
          <a:bodyPr lIns="0" tIns="0" rIns="0" bIns="0" rtlCol="0" anchor="t">
            <a:spAutoFit/>
          </a:bodyPr>
          <a:lstStyle/>
          <a:p>
            <a:pPr>
              <a:lnSpc>
                <a:spcPts val="5040"/>
              </a:lnSpc>
            </a:pPr>
            <a:r>
              <a:rPr lang="en-US" sz="3600" dirty="0" err="1">
                <a:solidFill>
                  <a:srgbClr val="FFFFFF"/>
                </a:solidFill>
                <a:latin typeface="Montserrat Semi-Bold Bold"/>
              </a:rPr>
              <a:t>Labour</a:t>
            </a:r>
            <a:r>
              <a:rPr lang="en-US" sz="3600" dirty="0">
                <a:solidFill>
                  <a:srgbClr val="FFFFFF"/>
                </a:solidFill>
                <a:latin typeface="Montserrat Semi-Bold Bold"/>
              </a:rPr>
              <a:t> Laws</a:t>
            </a:r>
          </a:p>
        </p:txBody>
      </p:sp>
      <p:sp>
        <p:nvSpPr>
          <p:cNvPr id="5" name="TextBox 5"/>
          <p:cNvSpPr txBox="1"/>
          <p:nvPr/>
        </p:nvSpPr>
        <p:spPr>
          <a:xfrm>
            <a:off x="1028700" y="4775647"/>
            <a:ext cx="8115300" cy="4349652"/>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Extensive Experience</a:t>
            </a:r>
          </a:p>
          <a:p>
            <a:pPr marL="518160" lvl="1" indent="-259080">
              <a:lnSpc>
                <a:spcPts val="4320"/>
              </a:lnSpc>
              <a:buFont typeface="Arial"/>
              <a:buChar char="•"/>
            </a:pPr>
            <a:r>
              <a:rPr lang="en-US" sz="2400" dirty="0">
                <a:solidFill>
                  <a:srgbClr val="242424"/>
                </a:solidFill>
                <a:latin typeface="Montserrat" panose="00000500000000000000" pitchFamily="2" charset="0"/>
              </a:rPr>
              <a:t>Employment Strategy and Documentation;</a:t>
            </a:r>
          </a:p>
          <a:p>
            <a:pPr marL="518160" lvl="1" indent="-259080">
              <a:lnSpc>
                <a:spcPts val="4320"/>
              </a:lnSpc>
              <a:buFont typeface="Arial"/>
              <a:buChar char="•"/>
            </a:pPr>
            <a:r>
              <a:rPr lang="en-US" sz="2400" dirty="0">
                <a:solidFill>
                  <a:srgbClr val="242424"/>
                </a:solidFill>
                <a:latin typeface="Montserrat" panose="00000500000000000000" pitchFamily="2" charset="0"/>
              </a:rPr>
              <a:t>Employee Benefits &amp; Compensation Structuring;</a:t>
            </a:r>
          </a:p>
          <a:p>
            <a:pPr marL="518160" lvl="1" indent="-259080">
              <a:lnSpc>
                <a:spcPts val="4320"/>
              </a:lnSpc>
              <a:buFont typeface="Arial"/>
              <a:buChar char="•"/>
            </a:pPr>
            <a:r>
              <a:rPr lang="en-US" sz="2400" dirty="0">
                <a:solidFill>
                  <a:srgbClr val="242424"/>
                </a:solidFill>
                <a:latin typeface="Montserrat" panose="00000500000000000000" pitchFamily="2" charset="0"/>
              </a:rPr>
              <a:t>Employee Stock Options &amp; Share Plans;</a:t>
            </a:r>
          </a:p>
          <a:p>
            <a:pPr marL="518160" lvl="1" indent="-259080">
              <a:lnSpc>
                <a:spcPts val="4320"/>
              </a:lnSpc>
              <a:buFont typeface="Arial"/>
              <a:buChar char="•"/>
            </a:pPr>
            <a:r>
              <a:rPr lang="en-US" sz="2400" dirty="0">
                <a:solidFill>
                  <a:srgbClr val="242424"/>
                </a:solidFill>
                <a:latin typeface="Montserrat" panose="00000500000000000000" pitchFamily="2" charset="0"/>
              </a:rPr>
              <a:t>Company Policies;</a:t>
            </a:r>
          </a:p>
          <a:p>
            <a:pPr marL="518160" lvl="1" indent="-259080">
              <a:lnSpc>
                <a:spcPts val="4320"/>
              </a:lnSpc>
              <a:buFont typeface="Arial"/>
              <a:buChar char="•"/>
            </a:pPr>
            <a:r>
              <a:rPr lang="en-US" sz="2400" dirty="0" err="1">
                <a:solidFill>
                  <a:srgbClr val="242424"/>
                </a:solidFill>
                <a:latin typeface="Montserrat" panose="00000500000000000000" pitchFamily="2" charset="0"/>
              </a:rPr>
              <a:t>Labour</a:t>
            </a:r>
            <a:r>
              <a:rPr lang="en-US" sz="2400" dirty="0">
                <a:solidFill>
                  <a:srgbClr val="242424"/>
                </a:solidFill>
                <a:latin typeface="Montserrat" panose="00000500000000000000" pitchFamily="2" charset="0"/>
              </a:rPr>
              <a:t> Law Advisory (including retrenchment and/or termination);</a:t>
            </a:r>
          </a:p>
          <a:p>
            <a:pPr marL="518160" lvl="1" indent="-259080">
              <a:lnSpc>
                <a:spcPts val="4320"/>
              </a:lnSpc>
              <a:buFont typeface="Arial"/>
              <a:buChar char="•"/>
            </a:pPr>
            <a:r>
              <a:rPr lang="en-US" sz="2400" dirty="0">
                <a:solidFill>
                  <a:srgbClr val="242424"/>
                </a:solidFill>
                <a:latin typeface="Montserrat" panose="00000500000000000000" pitchFamily="2" charset="0"/>
              </a:rPr>
              <a:t>Employment Agreement;</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1028700" y="2299014"/>
            <a:ext cx="16230600" cy="2143920"/>
          </a:xfrm>
          <a:prstGeom prst="rect">
            <a:avLst/>
          </a:prstGeom>
        </p:spPr>
        <p:txBody>
          <a:bodyPr lIns="0" tIns="0" rIns="0" bIns="0" rtlCol="0" anchor="t">
            <a:spAutoFit/>
          </a:bodyPr>
          <a:lstStyle/>
          <a:p>
            <a:pPr>
              <a:lnSpc>
                <a:spcPts val="4320"/>
              </a:lnSpc>
            </a:pPr>
            <a:r>
              <a:rPr lang="en-US" sz="2400" dirty="0">
                <a:solidFill>
                  <a:srgbClr val="242424"/>
                </a:solidFill>
                <a:latin typeface="Montserrat" panose="00000500000000000000" pitchFamily="2" charset="0"/>
              </a:rPr>
              <a:t>End-to-end Support to our clients on employee disputes and disciplinary inquiries and investigations and sexual harassment related situations. We also </a:t>
            </a:r>
            <a:r>
              <a:rPr lang="en-US" sz="2400" dirty="0" err="1">
                <a:solidFill>
                  <a:srgbClr val="242424"/>
                </a:solidFill>
                <a:latin typeface="Montserrat" panose="00000500000000000000" pitchFamily="2" charset="0"/>
              </a:rPr>
              <a:t>specialise</a:t>
            </a:r>
            <a:r>
              <a:rPr lang="en-US" sz="2400" dirty="0">
                <a:solidFill>
                  <a:srgbClr val="242424"/>
                </a:solidFill>
                <a:latin typeface="Montserrat" panose="00000500000000000000" pitchFamily="2" charset="0"/>
              </a:rPr>
              <a:t> in contract </a:t>
            </a:r>
            <a:r>
              <a:rPr lang="en-US" sz="2400" dirty="0" err="1">
                <a:solidFill>
                  <a:srgbClr val="242424"/>
                </a:solidFill>
                <a:latin typeface="Montserrat" panose="00000500000000000000" pitchFamily="2" charset="0"/>
              </a:rPr>
              <a:t>labour</a:t>
            </a:r>
            <a:r>
              <a:rPr lang="en-US" sz="2400" dirty="0">
                <a:solidFill>
                  <a:srgbClr val="242424"/>
                </a:solidFill>
                <a:latin typeface="Montserrat" panose="00000500000000000000" pitchFamily="2" charset="0"/>
              </a:rPr>
              <a:t> and alternate employment arrangements, whistle blower complaints, employee grievance redressal, workforce restructuring, staff re-classification and mobility, workplace health and safety issues as well as immigration advisory.</a:t>
            </a:r>
          </a:p>
        </p:txBody>
      </p:sp>
      <p:sp>
        <p:nvSpPr>
          <p:cNvPr id="8" name="TextBox 8"/>
          <p:cNvSpPr txBox="1"/>
          <p:nvPr/>
        </p:nvSpPr>
        <p:spPr>
          <a:xfrm>
            <a:off x="9286729" y="4775647"/>
            <a:ext cx="7972571" cy="3246786"/>
          </a:xfrm>
          <a:prstGeom prst="rect">
            <a:avLst/>
          </a:prstGeom>
        </p:spPr>
        <p:txBody>
          <a:bodyPr lIns="0" tIns="0" rIns="0" bIns="0" rtlCol="0" anchor="t">
            <a:spAutoFit/>
          </a:bodyPr>
          <a:lstStyle/>
          <a:p>
            <a:pPr>
              <a:lnSpc>
                <a:spcPts val="4320"/>
              </a:lnSpc>
            </a:pPr>
            <a:endParaRPr dirty="0">
              <a:latin typeface="Montserrat" panose="00000500000000000000" pitchFamily="2" charset="0"/>
            </a:endParaRPr>
          </a:p>
          <a:p>
            <a:pPr marL="518160" lvl="1" indent="-259080">
              <a:lnSpc>
                <a:spcPts val="4320"/>
              </a:lnSpc>
              <a:buFont typeface="Arial"/>
              <a:buChar char="•"/>
            </a:pPr>
            <a:r>
              <a:rPr lang="en-US" sz="2400" dirty="0">
                <a:solidFill>
                  <a:srgbClr val="242424"/>
                </a:solidFill>
                <a:latin typeface="Montserrat" panose="00000500000000000000" pitchFamily="2" charset="0"/>
              </a:rPr>
              <a:t>HR Legal Audit;</a:t>
            </a:r>
          </a:p>
          <a:p>
            <a:pPr marL="518160" lvl="1" indent="-259080">
              <a:lnSpc>
                <a:spcPts val="4320"/>
              </a:lnSpc>
              <a:buFont typeface="Arial"/>
              <a:buChar char="•"/>
            </a:pPr>
            <a:r>
              <a:rPr lang="en-US" sz="2400" dirty="0">
                <a:solidFill>
                  <a:srgbClr val="242424"/>
                </a:solidFill>
                <a:latin typeface="Montserrat" panose="00000500000000000000" pitchFamily="2" charset="0"/>
              </a:rPr>
              <a:t>Employment Litigation;</a:t>
            </a:r>
          </a:p>
          <a:p>
            <a:pPr marL="518160" lvl="1" indent="-259080">
              <a:lnSpc>
                <a:spcPts val="4320"/>
              </a:lnSpc>
              <a:buFont typeface="Arial"/>
              <a:buChar char="•"/>
            </a:pPr>
            <a:r>
              <a:rPr lang="en-US" sz="2400" dirty="0">
                <a:solidFill>
                  <a:srgbClr val="242424"/>
                </a:solidFill>
                <a:latin typeface="Montserrat" panose="00000500000000000000" pitchFamily="2" charset="0"/>
              </a:rPr>
              <a:t>Non-Disclosure Agreements;</a:t>
            </a:r>
          </a:p>
          <a:p>
            <a:pPr marL="518160" lvl="1" indent="-259080">
              <a:lnSpc>
                <a:spcPts val="4320"/>
              </a:lnSpc>
              <a:buFont typeface="Arial"/>
              <a:buChar char="•"/>
            </a:pPr>
            <a:r>
              <a:rPr lang="en-US" sz="2400" dirty="0">
                <a:solidFill>
                  <a:srgbClr val="242424"/>
                </a:solidFill>
                <a:latin typeface="Montserrat" panose="00000500000000000000" pitchFamily="2" charset="0"/>
              </a:rPr>
              <a:t>Confidentiality Agreements;</a:t>
            </a:r>
          </a:p>
          <a:p>
            <a:pPr marL="518160" lvl="1" indent="-259080">
              <a:lnSpc>
                <a:spcPts val="4320"/>
              </a:lnSpc>
              <a:buFont typeface="Arial"/>
              <a:buChar char="•"/>
            </a:pPr>
            <a:r>
              <a:rPr lang="en-US" sz="2400" dirty="0">
                <a:solidFill>
                  <a:srgbClr val="242424"/>
                </a:solidFill>
                <a:latin typeface="Montserrat" panose="00000500000000000000" pitchFamily="2" charset="0"/>
              </a:rPr>
              <a:t>Non-compete Agreements and Downsizing​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551034" cy="955753"/>
            <a:chOff x="0" y="0"/>
            <a:chExt cx="2554300" cy="323304"/>
          </a:xfrm>
        </p:grpSpPr>
        <p:sp>
          <p:nvSpPr>
            <p:cNvPr id="3" name="Freeform 3"/>
            <p:cNvSpPr/>
            <p:nvPr/>
          </p:nvSpPr>
          <p:spPr>
            <a:xfrm>
              <a:off x="0" y="0"/>
              <a:ext cx="2554300" cy="323304"/>
            </a:xfrm>
            <a:custGeom>
              <a:avLst/>
              <a:gdLst/>
              <a:ahLst/>
              <a:cxnLst/>
              <a:rect l="l" t="t" r="r" b="b"/>
              <a:pathLst>
                <a:path w="2554300" h="323304">
                  <a:moveTo>
                    <a:pt x="0" y="0"/>
                  </a:moveTo>
                  <a:lnTo>
                    <a:pt x="2554300" y="0"/>
                  </a:lnTo>
                  <a:lnTo>
                    <a:pt x="2554300"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7193052"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Securities &amp; Capital Markets</a:t>
            </a:r>
          </a:p>
        </p:txBody>
      </p:sp>
      <p:sp>
        <p:nvSpPr>
          <p:cNvPr id="5" name="TextBox 5"/>
          <p:cNvSpPr txBox="1"/>
          <p:nvPr/>
        </p:nvSpPr>
        <p:spPr>
          <a:xfrm>
            <a:off x="1028700" y="3878580"/>
            <a:ext cx="16230600" cy="5452518"/>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Assistance in all forms of capital-raising and intricate domestic &amp; cross-border financing.</a:t>
            </a:r>
          </a:p>
          <a:p>
            <a:pPr marL="518160" lvl="1" indent="-259080">
              <a:lnSpc>
                <a:spcPts val="4320"/>
              </a:lnSpc>
              <a:buFont typeface="Arial"/>
              <a:buChar char="•"/>
            </a:pPr>
            <a:r>
              <a:rPr lang="en-US" sz="2400" dirty="0">
                <a:solidFill>
                  <a:srgbClr val="242424"/>
                </a:solidFill>
                <a:latin typeface="Montserrat" panose="00000500000000000000" pitchFamily="2" charset="0"/>
              </a:rPr>
              <a:t>Devising strategies for acquisitions and reorganization restructurings</a:t>
            </a:r>
          </a:p>
          <a:p>
            <a:pPr marL="518160" lvl="1" indent="-259080">
              <a:lnSpc>
                <a:spcPts val="4320"/>
              </a:lnSpc>
              <a:buFont typeface="Arial"/>
              <a:buChar char="•"/>
            </a:pPr>
            <a:r>
              <a:rPr lang="en-US" sz="2400" dirty="0">
                <a:solidFill>
                  <a:srgbClr val="242424"/>
                </a:solidFill>
                <a:latin typeface="Montserrat" panose="00000500000000000000" pitchFamily="2" charset="0"/>
              </a:rPr>
              <a:t>Expert in all forms of structured financing and innovative funding solutions</a:t>
            </a:r>
          </a:p>
          <a:p>
            <a:pPr marL="518160" lvl="1" indent="-259080">
              <a:lnSpc>
                <a:spcPts val="4320"/>
              </a:lnSpc>
              <a:buFont typeface="Arial"/>
              <a:buChar char="•"/>
            </a:pPr>
            <a:r>
              <a:rPr lang="en-US" sz="2400" dirty="0">
                <a:solidFill>
                  <a:srgbClr val="242424"/>
                </a:solidFill>
                <a:latin typeface="Montserrat" panose="00000500000000000000" pitchFamily="2" charset="0"/>
              </a:rPr>
              <a:t>Assisted in fund formation and every type of structured bond transactions</a:t>
            </a:r>
          </a:p>
          <a:p>
            <a:pPr marL="518160" lvl="1" indent="-259080">
              <a:lnSpc>
                <a:spcPts val="4320"/>
              </a:lnSpc>
              <a:buFont typeface="Arial"/>
              <a:buChar char="•"/>
            </a:pPr>
            <a:r>
              <a:rPr lang="en-US" sz="2400" dirty="0">
                <a:solidFill>
                  <a:srgbClr val="242424"/>
                </a:solidFill>
                <a:latin typeface="Montserrat" panose="00000500000000000000" pitchFamily="2" charset="0"/>
              </a:rPr>
              <a:t>Hybrid project finance, project bonds, receivables financings and utility financings</a:t>
            </a:r>
          </a:p>
          <a:p>
            <a:pPr marL="518160" lvl="1" indent="-259080">
              <a:lnSpc>
                <a:spcPts val="4320"/>
              </a:lnSpc>
              <a:buFont typeface="Arial"/>
              <a:buChar char="•"/>
            </a:pPr>
            <a:r>
              <a:rPr lang="en-US" sz="2400" dirty="0">
                <a:solidFill>
                  <a:srgbClr val="242424"/>
                </a:solidFill>
                <a:latin typeface="Montserrat" panose="00000500000000000000" pitchFamily="2" charset="0"/>
              </a:rPr>
              <a:t>Full spectrum of debt capital including medium term notes, hybrid bonds, covered bonds, regulatory capital, project bonds, exchangeable and convertible bonds</a:t>
            </a:r>
          </a:p>
          <a:p>
            <a:pPr marL="518160" lvl="1" indent="-259080">
              <a:lnSpc>
                <a:spcPts val="4320"/>
              </a:lnSpc>
              <a:buFont typeface="Arial"/>
              <a:buChar char="•"/>
            </a:pPr>
            <a:r>
              <a:rPr lang="en-US" sz="2400" dirty="0">
                <a:solidFill>
                  <a:srgbClr val="242424"/>
                </a:solidFill>
                <a:latin typeface="Montserrat" panose="00000500000000000000" pitchFamily="2" charset="0"/>
              </a:rPr>
              <a:t>All aspects of restructurings, workouts and insolvency transactions​</a:t>
            </a:r>
          </a:p>
          <a:p>
            <a:pPr marL="518160" lvl="1" indent="-259080">
              <a:lnSpc>
                <a:spcPts val="4320"/>
              </a:lnSpc>
              <a:buFont typeface="Arial"/>
              <a:buChar char="•"/>
            </a:pPr>
            <a:r>
              <a:rPr lang="en-US" sz="2400" dirty="0">
                <a:solidFill>
                  <a:srgbClr val="242424"/>
                </a:solidFill>
                <a:latin typeface="Montserrat" panose="00000500000000000000" pitchFamily="2" charset="0"/>
              </a:rPr>
              <a:t>SEBI listing &amp; delisting</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7" name="TextBox 7"/>
          <p:cNvSpPr txBox="1"/>
          <p:nvPr/>
        </p:nvSpPr>
        <p:spPr>
          <a:xfrm>
            <a:off x="1028700" y="2106930"/>
            <a:ext cx="16230600" cy="1579245"/>
          </a:xfrm>
          <a:prstGeom prst="rect">
            <a:avLst/>
          </a:prstGeom>
        </p:spPr>
        <p:txBody>
          <a:bodyPr lIns="0" tIns="0" rIns="0" bIns="0" rtlCol="0" anchor="t">
            <a:spAutoFit/>
          </a:bodyPr>
          <a:lstStyle/>
          <a:p>
            <a:pPr>
              <a:lnSpc>
                <a:spcPts val="4320"/>
              </a:lnSpc>
            </a:pPr>
            <a:r>
              <a:rPr lang="en-US" sz="2400" dirty="0">
                <a:solidFill>
                  <a:srgbClr val="242424"/>
                </a:solidFill>
                <a:latin typeface="Montserrat" panose="00000500000000000000" pitchFamily="2" charset="0"/>
              </a:rPr>
              <a:t>Extensive Experience to all aspects of corporate finance and securities law and ensures that their compliance with SEBI regulations and guidelines. We advise clients on acquisition of shares, takeover of companies, public issue of shares (IPO) in India and abroad through ADRs and GDRs.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6294032" cy="955753"/>
            <a:chOff x="0" y="0"/>
            <a:chExt cx="954034" cy="323304"/>
          </a:xfrm>
        </p:grpSpPr>
        <p:sp>
          <p:nvSpPr>
            <p:cNvPr id="3" name="Freeform 3"/>
            <p:cNvSpPr/>
            <p:nvPr/>
          </p:nvSpPr>
          <p:spPr>
            <a:xfrm>
              <a:off x="0" y="0"/>
              <a:ext cx="954034" cy="323304"/>
            </a:xfrm>
            <a:custGeom>
              <a:avLst/>
              <a:gdLst/>
              <a:ahLst/>
              <a:cxnLst/>
              <a:rect l="l" t="t" r="r" b="b"/>
              <a:pathLst>
                <a:path w="954034" h="323304">
                  <a:moveTo>
                    <a:pt x="0" y="0"/>
                  </a:moveTo>
                  <a:lnTo>
                    <a:pt x="954034" y="0"/>
                  </a:lnTo>
                  <a:lnTo>
                    <a:pt x="954034" y="323304"/>
                  </a:lnTo>
                  <a:lnTo>
                    <a:pt x="0" y="323304"/>
                  </a:lnTo>
                  <a:close/>
                </a:path>
              </a:pathLst>
            </a:custGeom>
            <a:solidFill>
              <a:srgbClr val="B47401"/>
            </a:solidFill>
          </p:spPr>
          <p:txBody>
            <a:bodyPr/>
            <a:lstStyle/>
            <a:p>
              <a:endParaRPr lang="en-IN"/>
            </a:p>
          </p:txBody>
        </p:sp>
      </p:grpSp>
      <p:sp>
        <p:nvSpPr>
          <p:cNvPr id="11" name="Freeform 11"/>
          <p:cNvSpPr/>
          <p:nvPr/>
        </p:nvSpPr>
        <p:spPr>
          <a:xfrm>
            <a:off x="1213764" y="2592173"/>
            <a:ext cx="8073959" cy="4212289"/>
          </a:xfrm>
          <a:custGeom>
            <a:avLst/>
            <a:gdLst/>
            <a:ahLst/>
            <a:cxnLst/>
            <a:rect l="l" t="t" r="r" b="b"/>
            <a:pathLst>
              <a:path w="3465969" h="3648880">
                <a:moveTo>
                  <a:pt x="0" y="0"/>
                </a:moveTo>
                <a:lnTo>
                  <a:pt x="3465969" y="0"/>
                </a:lnTo>
                <a:lnTo>
                  <a:pt x="3465969" y="3648880"/>
                </a:lnTo>
                <a:lnTo>
                  <a:pt x="0" y="3648880"/>
                </a:lnTo>
                <a:lnTo>
                  <a:pt x="0" y="0"/>
                </a:lnTo>
                <a:close/>
              </a:path>
            </a:pathLst>
          </a:custGeom>
          <a:solidFill>
            <a:srgbClr val="FFFFFF">
              <a:alpha val="9804"/>
            </a:srgbClr>
          </a:solidFill>
        </p:spPr>
        <p:txBody>
          <a:bodyPr/>
          <a:lstStyle/>
          <a:p>
            <a:endParaRPr lang="en-IN"/>
          </a:p>
        </p:txBody>
      </p:sp>
      <p:grpSp>
        <p:nvGrpSpPr>
          <p:cNvPr id="16" name="Group 16"/>
          <p:cNvGrpSpPr/>
          <p:nvPr/>
        </p:nvGrpSpPr>
        <p:grpSpPr>
          <a:xfrm>
            <a:off x="5086719" y="5137933"/>
            <a:ext cx="978519" cy="431523"/>
            <a:chOff x="0" y="0"/>
            <a:chExt cx="410227" cy="180908"/>
          </a:xfrm>
        </p:grpSpPr>
        <p:sp>
          <p:nvSpPr>
            <p:cNvPr id="17" name="Freeform 17"/>
            <p:cNvSpPr/>
            <p:nvPr/>
          </p:nvSpPr>
          <p:spPr>
            <a:xfrm>
              <a:off x="0" y="0"/>
              <a:ext cx="410227" cy="180908"/>
            </a:xfrm>
            <a:custGeom>
              <a:avLst/>
              <a:gdLst/>
              <a:ahLst/>
              <a:cxnLst/>
              <a:rect l="l" t="t" r="r" b="b"/>
              <a:pathLst>
                <a:path w="410227" h="180908">
                  <a:moveTo>
                    <a:pt x="0" y="0"/>
                  </a:moveTo>
                  <a:lnTo>
                    <a:pt x="410227" y="0"/>
                  </a:lnTo>
                  <a:lnTo>
                    <a:pt x="410227" y="180908"/>
                  </a:lnTo>
                  <a:lnTo>
                    <a:pt x="0" y="180908"/>
                  </a:lnTo>
                  <a:close/>
                </a:path>
              </a:pathLst>
            </a:custGeom>
            <a:solidFill>
              <a:srgbClr val="FFFFFF"/>
            </a:solidFill>
          </p:spPr>
          <p:txBody>
            <a:bodyPr/>
            <a:lstStyle/>
            <a:p>
              <a:endParaRPr lang="en-IN"/>
            </a:p>
          </p:txBody>
        </p:sp>
      </p:grpSp>
      <p:grpSp>
        <p:nvGrpSpPr>
          <p:cNvPr id="67" name="Group 67"/>
          <p:cNvGrpSpPr/>
          <p:nvPr/>
        </p:nvGrpSpPr>
        <p:grpSpPr>
          <a:xfrm>
            <a:off x="9220200" y="2372062"/>
            <a:ext cx="8660593" cy="4624312"/>
            <a:chOff x="0" y="0"/>
            <a:chExt cx="9108081" cy="3889319"/>
          </a:xfrm>
        </p:grpSpPr>
        <p:sp>
          <p:nvSpPr>
            <p:cNvPr id="68" name="Freeform 68"/>
            <p:cNvSpPr/>
            <p:nvPr/>
          </p:nvSpPr>
          <p:spPr>
            <a:xfrm>
              <a:off x="72390" y="72390"/>
              <a:ext cx="8963301" cy="3744539"/>
            </a:xfrm>
            <a:custGeom>
              <a:avLst/>
              <a:gdLst/>
              <a:ahLst/>
              <a:cxnLst/>
              <a:rect l="l" t="t" r="r" b="b"/>
              <a:pathLst>
                <a:path w="8963301" h="3744539">
                  <a:moveTo>
                    <a:pt x="0" y="0"/>
                  </a:moveTo>
                  <a:lnTo>
                    <a:pt x="8963301" y="0"/>
                  </a:lnTo>
                  <a:lnTo>
                    <a:pt x="8963301" y="3744539"/>
                  </a:lnTo>
                  <a:lnTo>
                    <a:pt x="0" y="3744539"/>
                  </a:lnTo>
                  <a:lnTo>
                    <a:pt x="0" y="0"/>
                  </a:lnTo>
                  <a:close/>
                </a:path>
              </a:pathLst>
            </a:custGeom>
            <a:solidFill>
              <a:srgbClr val="FFFFFF">
                <a:alpha val="9804"/>
              </a:srgbClr>
            </a:solidFill>
          </p:spPr>
          <p:txBody>
            <a:bodyPr/>
            <a:lstStyle/>
            <a:p>
              <a:endParaRPr lang="en-IN"/>
            </a:p>
          </p:txBody>
        </p:sp>
        <p:sp>
          <p:nvSpPr>
            <p:cNvPr id="69" name="Freeform 69"/>
            <p:cNvSpPr/>
            <p:nvPr/>
          </p:nvSpPr>
          <p:spPr>
            <a:xfrm>
              <a:off x="0" y="0"/>
              <a:ext cx="9108080" cy="3889319"/>
            </a:xfrm>
            <a:custGeom>
              <a:avLst/>
              <a:gdLst/>
              <a:ahLst/>
              <a:cxnLst/>
              <a:rect l="l" t="t" r="r" b="b"/>
              <a:pathLst>
                <a:path w="9108080" h="3889319">
                  <a:moveTo>
                    <a:pt x="8963301" y="3744539"/>
                  </a:moveTo>
                  <a:lnTo>
                    <a:pt x="9108080" y="3744539"/>
                  </a:lnTo>
                  <a:lnTo>
                    <a:pt x="9108080" y="3889319"/>
                  </a:lnTo>
                  <a:lnTo>
                    <a:pt x="8963301" y="3889319"/>
                  </a:lnTo>
                  <a:lnTo>
                    <a:pt x="8963301" y="3744539"/>
                  </a:lnTo>
                  <a:close/>
                  <a:moveTo>
                    <a:pt x="0" y="144780"/>
                  </a:moveTo>
                  <a:lnTo>
                    <a:pt x="144780" y="144780"/>
                  </a:lnTo>
                  <a:lnTo>
                    <a:pt x="144780" y="3744539"/>
                  </a:lnTo>
                  <a:lnTo>
                    <a:pt x="0" y="3744539"/>
                  </a:lnTo>
                  <a:lnTo>
                    <a:pt x="0" y="144780"/>
                  </a:lnTo>
                  <a:close/>
                  <a:moveTo>
                    <a:pt x="0" y="3744539"/>
                  </a:moveTo>
                  <a:lnTo>
                    <a:pt x="144780" y="3744539"/>
                  </a:lnTo>
                  <a:lnTo>
                    <a:pt x="144780" y="3889319"/>
                  </a:lnTo>
                  <a:lnTo>
                    <a:pt x="0" y="3889319"/>
                  </a:lnTo>
                  <a:lnTo>
                    <a:pt x="0" y="3744539"/>
                  </a:lnTo>
                  <a:close/>
                  <a:moveTo>
                    <a:pt x="8963301" y="144780"/>
                  </a:moveTo>
                  <a:lnTo>
                    <a:pt x="9108080" y="144780"/>
                  </a:lnTo>
                  <a:lnTo>
                    <a:pt x="9108080" y="3744539"/>
                  </a:lnTo>
                  <a:lnTo>
                    <a:pt x="8963301" y="3744539"/>
                  </a:lnTo>
                  <a:lnTo>
                    <a:pt x="8963301" y="144780"/>
                  </a:lnTo>
                  <a:close/>
                  <a:moveTo>
                    <a:pt x="144780" y="3744539"/>
                  </a:moveTo>
                  <a:lnTo>
                    <a:pt x="8963301" y="3744539"/>
                  </a:lnTo>
                  <a:lnTo>
                    <a:pt x="8963301" y="3889319"/>
                  </a:lnTo>
                  <a:lnTo>
                    <a:pt x="144780" y="3889319"/>
                  </a:lnTo>
                  <a:lnTo>
                    <a:pt x="144780" y="3744539"/>
                  </a:lnTo>
                  <a:close/>
                  <a:moveTo>
                    <a:pt x="8963301" y="0"/>
                  </a:moveTo>
                  <a:lnTo>
                    <a:pt x="9108080" y="0"/>
                  </a:lnTo>
                  <a:lnTo>
                    <a:pt x="9108080" y="144780"/>
                  </a:lnTo>
                  <a:lnTo>
                    <a:pt x="8963301" y="144780"/>
                  </a:lnTo>
                  <a:lnTo>
                    <a:pt x="8963301" y="0"/>
                  </a:lnTo>
                  <a:close/>
                  <a:moveTo>
                    <a:pt x="0" y="0"/>
                  </a:moveTo>
                  <a:lnTo>
                    <a:pt x="144780" y="0"/>
                  </a:lnTo>
                  <a:lnTo>
                    <a:pt x="144780" y="144780"/>
                  </a:lnTo>
                  <a:lnTo>
                    <a:pt x="0" y="144780"/>
                  </a:lnTo>
                  <a:lnTo>
                    <a:pt x="0" y="0"/>
                  </a:lnTo>
                  <a:close/>
                  <a:moveTo>
                    <a:pt x="144780" y="0"/>
                  </a:moveTo>
                  <a:lnTo>
                    <a:pt x="8963301" y="0"/>
                  </a:lnTo>
                  <a:lnTo>
                    <a:pt x="8963301" y="144780"/>
                  </a:lnTo>
                  <a:lnTo>
                    <a:pt x="144780" y="144780"/>
                  </a:lnTo>
                  <a:lnTo>
                    <a:pt x="144780" y="0"/>
                  </a:lnTo>
                  <a:close/>
                </a:path>
              </a:pathLst>
            </a:custGeom>
            <a:solidFill>
              <a:srgbClr val="B47401">
                <a:alpha val="9804"/>
              </a:srgbClr>
            </a:solidFill>
          </p:spPr>
          <p:txBody>
            <a:bodyPr/>
            <a:lstStyle/>
            <a:p>
              <a:endParaRPr lang="en-IN"/>
            </a:p>
          </p:txBody>
        </p:sp>
      </p:grpSp>
      <p:pic>
        <p:nvPicPr>
          <p:cNvPr id="30" name="Picture 30"/>
          <p:cNvPicPr>
            <a:picLocks noChangeAspect="1"/>
          </p:cNvPicPr>
          <p:nvPr/>
        </p:nvPicPr>
        <p:blipFill>
          <a:blip r:embed="rId3"/>
          <a:srcRect/>
          <a:stretch>
            <a:fillRect/>
          </a:stretch>
        </p:blipFill>
        <p:spPr>
          <a:xfrm>
            <a:off x="1502945" y="4139421"/>
            <a:ext cx="2086879" cy="1061652"/>
          </a:xfrm>
          <a:prstGeom prst="rect">
            <a:avLst/>
          </a:prstGeom>
        </p:spPr>
      </p:pic>
      <p:pic>
        <p:nvPicPr>
          <p:cNvPr id="31" name="Picture 31"/>
          <p:cNvPicPr>
            <a:picLocks noChangeAspect="1"/>
          </p:cNvPicPr>
          <p:nvPr/>
        </p:nvPicPr>
        <p:blipFill>
          <a:blip r:embed="rId4"/>
          <a:srcRect/>
          <a:stretch>
            <a:fillRect/>
          </a:stretch>
        </p:blipFill>
        <p:spPr>
          <a:xfrm>
            <a:off x="1502945" y="5174970"/>
            <a:ext cx="1779243" cy="1217180"/>
          </a:xfrm>
          <a:prstGeom prst="rect">
            <a:avLst/>
          </a:prstGeom>
        </p:spPr>
      </p:pic>
      <p:pic>
        <p:nvPicPr>
          <p:cNvPr id="85" name="Picture 85"/>
          <p:cNvPicPr>
            <a:picLocks noChangeAspect="1"/>
          </p:cNvPicPr>
          <p:nvPr/>
        </p:nvPicPr>
        <p:blipFill>
          <a:blip r:embed="rId5"/>
          <a:srcRect/>
          <a:stretch>
            <a:fillRect/>
          </a:stretch>
        </p:blipFill>
        <p:spPr>
          <a:xfrm>
            <a:off x="4110488" y="3123470"/>
            <a:ext cx="2200179" cy="1029748"/>
          </a:xfrm>
          <a:prstGeom prst="rect">
            <a:avLst/>
          </a:prstGeom>
        </p:spPr>
      </p:pic>
      <p:pic>
        <p:nvPicPr>
          <p:cNvPr id="86" name="Picture 86"/>
          <p:cNvPicPr>
            <a:picLocks noChangeAspect="1"/>
          </p:cNvPicPr>
          <p:nvPr/>
        </p:nvPicPr>
        <p:blipFill>
          <a:blip r:embed="rId6"/>
          <a:srcRect/>
          <a:stretch>
            <a:fillRect/>
          </a:stretch>
        </p:blipFill>
        <p:spPr>
          <a:xfrm>
            <a:off x="1811802" y="3159801"/>
            <a:ext cx="1690326" cy="1053396"/>
          </a:xfrm>
          <a:prstGeom prst="rect">
            <a:avLst/>
          </a:prstGeom>
        </p:spPr>
      </p:pic>
      <p:pic>
        <p:nvPicPr>
          <p:cNvPr id="87" name="Picture 87"/>
          <p:cNvPicPr>
            <a:picLocks noChangeAspect="1"/>
          </p:cNvPicPr>
          <p:nvPr/>
        </p:nvPicPr>
        <p:blipFill>
          <a:blip r:embed="rId7"/>
          <a:srcRect/>
          <a:stretch>
            <a:fillRect/>
          </a:stretch>
        </p:blipFill>
        <p:spPr>
          <a:xfrm>
            <a:off x="3839946" y="5173449"/>
            <a:ext cx="1406440" cy="1090277"/>
          </a:xfrm>
          <a:prstGeom prst="rect">
            <a:avLst/>
          </a:prstGeom>
        </p:spPr>
      </p:pic>
      <p:pic>
        <p:nvPicPr>
          <p:cNvPr id="70" name="Picture 70"/>
          <p:cNvPicPr>
            <a:picLocks noChangeAspect="1"/>
          </p:cNvPicPr>
          <p:nvPr/>
        </p:nvPicPr>
        <p:blipFill>
          <a:blip r:embed="rId8"/>
          <a:srcRect t="10537" b="29201"/>
          <a:stretch>
            <a:fillRect/>
          </a:stretch>
        </p:blipFill>
        <p:spPr>
          <a:xfrm>
            <a:off x="14002971" y="3010144"/>
            <a:ext cx="1315170" cy="1189000"/>
          </a:xfrm>
          <a:prstGeom prst="rect">
            <a:avLst/>
          </a:prstGeom>
        </p:spPr>
      </p:pic>
      <p:pic>
        <p:nvPicPr>
          <p:cNvPr id="73" name="Picture 73"/>
          <p:cNvPicPr>
            <a:picLocks noChangeAspect="1"/>
          </p:cNvPicPr>
          <p:nvPr/>
        </p:nvPicPr>
        <p:blipFill>
          <a:blip r:embed="rId9"/>
          <a:srcRect/>
          <a:stretch>
            <a:fillRect/>
          </a:stretch>
        </p:blipFill>
        <p:spPr>
          <a:xfrm>
            <a:off x="9741465" y="4534343"/>
            <a:ext cx="1221162" cy="609157"/>
          </a:xfrm>
          <a:prstGeom prst="rect">
            <a:avLst/>
          </a:prstGeom>
        </p:spPr>
      </p:pic>
      <p:pic>
        <p:nvPicPr>
          <p:cNvPr id="79" name="Picture 79"/>
          <p:cNvPicPr>
            <a:picLocks noChangeAspect="1"/>
          </p:cNvPicPr>
          <p:nvPr/>
        </p:nvPicPr>
        <p:blipFill>
          <a:blip r:embed="rId10"/>
          <a:srcRect/>
          <a:stretch>
            <a:fillRect/>
          </a:stretch>
        </p:blipFill>
        <p:spPr>
          <a:xfrm>
            <a:off x="12969210" y="3216935"/>
            <a:ext cx="944966" cy="1063265"/>
          </a:xfrm>
          <a:prstGeom prst="rect">
            <a:avLst/>
          </a:prstGeom>
        </p:spPr>
      </p:pic>
      <p:pic>
        <p:nvPicPr>
          <p:cNvPr id="83" name="Picture 83"/>
          <p:cNvPicPr>
            <a:picLocks noChangeAspect="1"/>
          </p:cNvPicPr>
          <p:nvPr/>
        </p:nvPicPr>
        <p:blipFill>
          <a:blip r:embed="rId11"/>
          <a:srcRect/>
          <a:stretch>
            <a:fillRect/>
          </a:stretch>
        </p:blipFill>
        <p:spPr>
          <a:xfrm>
            <a:off x="15498050" y="3098323"/>
            <a:ext cx="854641" cy="1064207"/>
          </a:xfrm>
          <a:prstGeom prst="rect">
            <a:avLst/>
          </a:prstGeom>
        </p:spPr>
      </p:pic>
      <p:pic>
        <p:nvPicPr>
          <p:cNvPr id="89" name="Picture 89"/>
          <p:cNvPicPr>
            <a:picLocks noChangeAspect="1"/>
          </p:cNvPicPr>
          <p:nvPr/>
        </p:nvPicPr>
        <p:blipFill>
          <a:blip r:embed="rId12">
            <a:clrChange>
              <a:clrFrom>
                <a:srgbClr val="BFC3D6"/>
              </a:clrFrom>
              <a:clrTo>
                <a:srgbClr val="BFC3D6">
                  <a:alpha val="0"/>
                </a:srgbClr>
              </a:clrTo>
            </a:clrChange>
          </a:blip>
          <a:srcRect/>
          <a:stretch>
            <a:fillRect/>
          </a:stretch>
        </p:blipFill>
        <p:spPr>
          <a:xfrm>
            <a:off x="11373351" y="4250341"/>
            <a:ext cx="1789697" cy="1148583"/>
          </a:xfrm>
          <a:prstGeom prst="rect">
            <a:avLst/>
          </a:prstGeom>
        </p:spPr>
      </p:pic>
      <p:pic>
        <p:nvPicPr>
          <p:cNvPr id="90" name="Picture 90"/>
          <p:cNvPicPr>
            <a:picLocks noChangeAspect="1"/>
          </p:cNvPicPr>
          <p:nvPr/>
        </p:nvPicPr>
        <p:blipFill>
          <a:blip r:embed="rId13"/>
          <a:srcRect/>
          <a:stretch>
            <a:fillRect/>
          </a:stretch>
        </p:blipFill>
        <p:spPr>
          <a:xfrm>
            <a:off x="16352691" y="2658934"/>
            <a:ext cx="1403378" cy="1577033"/>
          </a:xfrm>
          <a:prstGeom prst="rect">
            <a:avLst/>
          </a:prstGeom>
        </p:spPr>
      </p:pic>
      <p:sp>
        <p:nvSpPr>
          <p:cNvPr id="96" name="TextBox 96"/>
          <p:cNvSpPr txBox="1"/>
          <p:nvPr/>
        </p:nvSpPr>
        <p:spPr>
          <a:xfrm>
            <a:off x="1386682" y="1166534"/>
            <a:ext cx="6148729" cy="641201"/>
          </a:xfrm>
          <a:prstGeom prst="rect">
            <a:avLst/>
          </a:prstGeom>
        </p:spPr>
        <p:txBody>
          <a:bodyPr wrap="square" lIns="0" tIns="0" rIns="0" bIns="0" rtlCol="0" anchor="t">
            <a:spAutoFit/>
          </a:bodyPr>
          <a:lstStyle/>
          <a:p>
            <a:pPr>
              <a:lnSpc>
                <a:spcPts val="5040"/>
              </a:lnSpc>
            </a:pPr>
            <a:r>
              <a:rPr lang="en-US" sz="3600" dirty="0">
                <a:solidFill>
                  <a:srgbClr val="FFFFFF"/>
                </a:solidFill>
                <a:latin typeface="Montserrat Semi-Bold Bold"/>
              </a:rPr>
              <a:t>Clientele across sectors:</a:t>
            </a:r>
          </a:p>
        </p:txBody>
      </p:sp>
      <p:grpSp>
        <p:nvGrpSpPr>
          <p:cNvPr id="110" name="Group 109"/>
          <p:cNvGrpSpPr/>
          <p:nvPr/>
        </p:nvGrpSpPr>
        <p:grpSpPr>
          <a:xfrm>
            <a:off x="1092026" y="6743700"/>
            <a:ext cx="8128174" cy="3440003"/>
            <a:chOff x="11506200" y="2637921"/>
            <a:chExt cx="5205258" cy="3401002"/>
          </a:xfrm>
        </p:grpSpPr>
        <p:grpSp>
          <p:nvGrpSpPr>
            <p:cNvPr id="7" name="Group 7"/>
            <p:cNvGrpSpPr/>
            <p:nvPr/>
          </p:nvGrpSpPr>
          <p:grpSpPr>
            <a:xfrm>
              <a:off x="11506200" y="2637921"/>
              <a:ext cx="5205258" cy="3401002"/>
              <a:chOff x="0" y="-85102"/>
              <a:chExt cx="5842040" cy="3817062"/>
            </a:xfrm>
          </p:grpSpPr>
          <p:sp>
            <p:nvSpPr>
              <p:cNvPr id="8" name="Freeform 8"/>
              <p:cNvSpPr/>
              <p:nvPr/>
            </p:nvSpPr>
            <p:spPr>
              <a:xfrm>
                <a:off x="72390" y="72390"/>
                <a:ext cx="5697259" cy="3659570"/>
              </a:xfrm>
              <a:custGeom>
                <a:avLst/>
                <a:gdLst/>
                <a:ahLst/>
                <a:cxnLst/>
                <a:rect l="l" t="t" r="r" b="b"/>
                <a:pathLst>
                  <a:path w="5697259" h="3659570">
                    <a:moveTo>
                      <a:pt x="0" y="0"/>
                    </a:moveTo>
                    <a:lnTo>
                      <a:pt x="5697259" y="0"/>
                    </a:lnTo>
                    <a:lnTo>
                      <a:pt x="5697259" y="3659570"/>
                    </a:lnTo>
                    <a:lnTo>
                      <a:pt x="0" y="3659570"/>
                    </a:lnTo>
                    <a:lnTo>
                      <a:pt x="0" y="0"/>
                    </a:lnTo>
                    <a:close/>
                  </a:path>
                </a:pathLst>
              </a:custGeom>
              <a:solidFill>
                <a:srgbClr val="FFFFFF">
                  <a:alpha val="9804"/>
                </a:srgbClr>
              </a:solidFill>
            </p:spPr>
            <p:txBody>
              <a:bodyPr/>
              <a:lstStyle/>
              <a:p>
                <a:endParaRPr lang="en-IN"/>
              </a:p>
            </p:txBody>
          </p:sp>
          <p:sp>
            <p:nvSpPr>
              <p:cNvPr id="9" name="Freeform 9"/>
              <p:cNvSpPr/>
              <p:nvPr/>
            </p:nvSpPr>
            <p:spPr>
              <a:xfrm>
                <a:off x="0" y="-85102"/>
                <a:ext cx="5842040" cy="3804350"/>
              </a:xfrm>
              <a:custGeom>
                <a:avLst/>
                <a:gdLst/>
                <a:ahLst/>
                <a:cxnLst/>
                <a:rect l="l" t="t" r="r" b="b"/>
                <a:pathLst>
                  <a:path w="5842040" h="3804350">
                    <a:moveTo>
                      <a:pt x="5697260" y="3659570"/>
                    </a:moveTo>
                    <a:lnTo>
                      <a:pt x="5842040" y="3659570"/>
                    </a:lnTo>
                    <a:lnTo>
                      <a:pt x="5842040" y="3804350"/>
                    </a:lnTo>
                    <a:lnTo>
                      <a:pt x="5697259" y="3804350"/>
                    </a:lnTo>
                    <a:lnTo>
                      <a:pt x="5697259" y="3659570"/>
                    </a:lnTo>
                    <a:close/>
                    <a:moveTo>
                      <a:pt x="0" y="144780"/>
                    </a:moveTo>
                    <a:lnTo>
                      <a:pt x="144780" y="144780"/>
                    </a:lnTo>
                    <a:lnTo>
                      <a:pt x="144780" y="3659570"/>
                    </a:lnTo>
                    <a:lnTo>
                      <a:pt x="0" y="3659570"/>
                    </a:lnTo>
                    <a:lnTo>
                      <a:pt x="0" y="144780"/>
                    </a:lnTo>
                    <a:close/>
                    <a:moveTo>
                      <a:pt x="0" y="3659570"/>
                    </a:moveTo>
                    <a:lnTo>
                      <a:pt x="144780" y="3659570"/>
                    </a:lnTo>
                    <a:lnTo>
                      <a:pt x="144780" y="3804350"/>
                    </a:lnTo>
                    <a:lnTo>
                      <a:pt x="0" y="3804350"/>
                    </a:lnTo>
                    <a:lnTo>
                      <a:pt x="0" y="3659570"/>
                    </a:lnTo>
                    <a:close/>
                    <a:moveTo>
                      <a:pt x="5697260" y="144780"/>
                    </a:moveTo>
                    <a:lnTo>
                      <a:pt x="5842040" y="144780"/>
                    </a:lnTo>
                    <a:lnTo>
                      <a:pt x="5842040" y="3659570"/>
                    </a:lnTo>
                    <a:lnTo>
                      <a:pt x="5697259" y="3659570"/>
                    </a:lnTo>
                    <a:lnTo>
                      <a:pt x="5697259" y="144780"/>
                    </a:lnTo>
                    <a:close/>
                    <a:moveTo>
                      <a:pt x="144780" y="3659570"/>
                    </a:moveTo>
                    <a:lnTo>
                      <a:pt x="5697260" y="3659570"/>
                    </a:lnTo>
                    <a:lnTo>
                      <a:pt x="5697260" y="3804350"/>
                    </a:lnTo>
                    <a:lnTo>
                      <a:pt x="144780" y="3804350"/>
                    </a:lnTo>
                    <a:lnTo>
                      <a:pt x="144780" y="3659570"/>
                    </a:lnTo>
                    <a:close/>
                    <a:moveTo>
                      <a:pt x="5697260" y="0"/>
                    </a:moveTo>
                    <a:lnTo>
                      <a:pt x="5842040" y="0"/>
                    </a:lnTo>
                    <a:lnTo>
                      <a:pt x="5842040" y="144780"/>
                    </a:lnTo>
                    <a:lnTo>
                      <a:pt x="5697259" y="144780"/>
                    </a:lnTo>
                    <a:lnTo>
                      <a:pt x="5697259" y="0"/>
                    </a:lnTo>
                    <a:close/>
                    <a:moveTo>
                      <a:pt x="0" y="0"/>
                    </a:moveTo>
                    <a:lnTo>
                      <a:pt x="144780" y="0"/>
                    </a:lnTo>
                    <a:lnTo>
                      <a:pt x="144780" y="144780"/>
                    </a:lnTo>
                    <a:lnTo>
                      <a:pt x="0" y="144780"/>
                    </a:lnTo>
                    <a:lnTo>
                      <a:pt x="0" y="0"/>
                    </a:lnTo>
                    <a:close/>
                    <a:moveTo>
                      <a:pt x="144780" y="0"/>
                    </a:moveTo>
                    <a:lnTo>
                      <a:pt x="5697260" y="0"/>
                    </a:lnTo>
                    <a:lnTo>
                      <a:pt x="5697260" y="144780"/>
                    </a:lnTo>
                    <a:lnTo>
                      <a:pt x="144780" y="144780"/>
                    </a:lnTo>
                    <a:lnTo>
                      <a:pt x="144780" y="0"/>
                    </a:lnTo>
                    <a:close/>
                  </a:path>
                </a:pathLst>
              </a:custGeom>
              <a:solidFill>
                <a:srgbClr val="B47401">
                  <a:alpha val="9804"/>
                </a:srgbClr>
              </a:solidFill>
            </p:spPr>
            <p:txBody>
              <a:bodyPr/>
              <a:lstStyle/>
              <a:p>
                <a:endParaRPr lang="en-IN"/>
              </a:p>
            </p:txBody>
          </p:sp>
        </p:grpSp>
        <p:grpSp>
          <p:nvGrpSpPr>
            <p:cNvPr id="18" name="Group 18"/>
            <p:cNvGrpSpPr/>
            <p:nvPr/>
          </p:nvGrpSpPr>
          <p:grpSpPr>
            <a:xfrm>
              <a:off x="13599861" y="4740682"/>
              <a:ext cx="890873" cy="437868"/>
              <a:chOff x="0" y="0"/>
              <a:chExt cx="368070" cy="180908"/>
            </a:xfrm>
          </p:grpSpPr>
          <p:sp>
            <p:nvSpPr>
              <p:cNvPr id="19" name="Freeform 19"/>
              <p:cNvSpPr/>
              <p:nvPr/>
            </p:nvSpPr>
            <p:spPr>
              <a:xfrm>
                <a:off x="0" y="0"/>
                <a:ext cx="368070" cy="180908"/>
              </a:xfrm>
              <a:custGeom>
                <a:avLst/>
                <a:gdLst/>
                <a:ahLst/>
                <a:cxnLst/>
                <a:rect l="l" t="t" r="r" b="b"/>
                <a:pathLst>
                  <a:path w="368070" h="180908">
                    <a:moveTo>
                      <a:pt x="0" y="0"/>
                    </a:moveTo>
                    <a:lnTo>
                      <a:pt x="368070" y="0"/>
                    </a:lnTo>
                    <a:lnTo>
                      <a:pt x="368070" y="180908"/>
                    </a:lnTo>
                    <a:lnTo>
                      <a:pt x="0" y="180908"/>
                    </a:lnTo>
                    <a:close/>
                  </a:path>
                </a:pathLst>
              </a:custGeom>
              <a:solidFill>
                <a:srgbClr val="FFFFFF"/>
              </a:solidFill>
            </p:spPr>
            <p:txBody>
              <a:bodyPr/>
              <a:lstStyle/>
              <a:p>
                <a:endParaRPr lang="en-IN"/>
              </a:p>
            </p:txBody>
          </p:sp>
        </p:grpSp>
        <p:pic>
          <p:nvPicPr>
            <p:cNvPr id="38" name="Picture 38"/>
            <p:cNvPicPr>
              <a:picLocks noChangeAspect="1"/>
            </p:cNvPicPr>
            <p:nvPr/>
          </p:nvPicPr>
          <p:blipFill>
            <a:blip r:embed="rId14"/>
            <a:srcRect/>
            <a:stretch>
              <a:fillRect/>
            </a:stretch>
          </p:blipFill>
          <p:spPr>
            <a:xfrm>
              <a:off x="12872551" y="3703504"/>
              <a:ext cx="1254250" cy="600367"/>
            </a:xfrm>
            <a:prstGeom prst="rect">
              <a:avLst/>
            </a:prstGeom>
          </p:spPr>
        </p:pic>
        <p:pic>
          <p:nvPicPr>
            <p:cNvPr id="44" name="Picture 44"/>
            <p:cNvPicPr>
              <a:picLocks noChangeAspect="1"/>
            </p:cNvPicPr>
            <p:nvPr/>
          </p:nvPicPr>
          <p:blipFill>
            <a:blip r:embed="rId15"/>
            <a:srcRect t="16936" b="26212"/>
            <a:stretch>
              <a:fillRect/>
            </a:stretch>
          </p:blipFill>
          <p:spPr>
            <a:xfrm>
              <a:off x="15520370" y="4414234"/>
              <a:ext cx="991445" cy="422735"/>
            </a:xfrm>
            <a:prstGeom prst="rect">
              <a:avLst/>
            </a:prstGeom>
          </p:spPr>
        </p:pic>
        <p:pic>
          <p:nvPicPr>
            <p:cNvPr id="45" name="Picture 45"/>
            <p:cNvPicPr>
              <a:picLocks noChangeAspect="1"/>
            </p:cNvPicPr>
            <p:nvPr/>
          </p:nvPicPr>
          <p:blipFill>
            <a:blip r:embed="rId16"/>
            <a:srcRect/>
            <a:stretch>
              <a:fillRect/>
            </a:stretch>
          </p:blipFill>
          <p:spPr>
            <a:xfrm>
              <a:off x="12747691" y="5297208"/>
              <a:ext cx="2027992" cy="504745"/>
            </a:xfrm>
            <a:prstGeom prst="rect">
              <a:avLst/>
            </a:prstGeom>
          </p:spPr>
        </p:pic>
        <p:pic>
          <p:nvPicPr>
            <p:cNvPr id="46" name="Picture 46"/>
            <p:cNvPicPr>
              <a:picLocks noChangeAspect="1"/>
            </p:cNvPicPr>
            <p:nvPr/>
          </p:nvPicPr>
          <p:blipFill>
            <a:blip r:embed="rId17"/>
            <a:srcRect l="26841" r="24958"/>
            <a:stretch>
              <a:fillRect/>
            </a:stretch>
          </p:blipFill>
          <p:spPr>
            <a:xfrm>
              <a:off x="15727323" y="4929379"/>
              <a:ext cx="771565" cy="896427"/>
            </a:xfrm>
            <a:prstGeom prst="rect">
              <a:avLst/>
            </a:prstGeom>
          </p:spPr>
        </p:pic>
        <p:pic>
          <p:nvPicPr>
            <p:cNvPr id="47" name="Picture 47"/>
            <p:cNvPicPr>
              <a:picLocks noChangeAspect="1"/>
            </p:cNvPicPr>
            <p:nvPr/>
          </p:nvPicPr>
          <p:blipFill>
            <a:blip r:embed="rId18"/>
            <a:srcRect/>
            <a:stretch>
              <a:fillRect/>
            </a:stretch>
          </p:blipFill>
          <p:spPr>
            <a:xfrm>
              <a:off x="11742220" y="3679631"/>
              <a:ext cx="1065742" cy="600367"/>
            </a:xfrm>
            <a:prstGeom prst="rect">
              <a:avLst/>
            </a:prstGeom>
          </p:spPr>
        </p:pic>
        <p:pic>
          <p:nvPicPr>
            <p:cNvPr id="48" name="Picture 48"/>
            <p:cNvPicPr>
              <a:picLocks noChangeAspect="1"/>
            </p:cNvPicPr>
            <p:nvPr/>
          </p:nvPicPr>
          <p:blipFill>
            <a:blip r:embed="rId19"/>
            <a:srcRect l="15936" t="12709" r="15795" b="12149"/>
            <a:stretch>
              <a:fillRect/>
            </a:stretch>
          </p:blipFill>
          <p:spPr>
            <a:xfrm>
              <a:off x="14271553" y="3696758"/>
              <a:ext cx="905005" cy="613861"/>
            </a:xfrm>
            <a:prstGeom prst="rect">
              <a:avLst/>
            </a:prstGeom>
          </p:spPr>
        </p:pic>
        <p:pic>
          <p:nvPicPr>
            <p:cNvPr id="49" name="Picture 49"/>
            <p:cNvPicPr>
              <a:picLocks noChangeAspect="1"/>
            </p:cNvPicPr>
            <p:nvPr/>
          </p:nvPicPr>
          <p:blipFill>
            <a:blip r:embed="rId20"/>
            <a:srcRect l="24119" r="23401"/>
            <a:stretch>
              <a:fillRect/>
            </a:stretch>
          </p:blipFill>
          <p:spPr>
            <a:xfrm>
              <a:off x="14800187" y="5036069"/>
              <a:ext cx="853864" cy="852182"/>
            </a:xfrm>
            <a:prstGeom prst="rect">
              <a:avLst/>
            </a:prstGeom>
          </p:spPr>
        </p:pic>
        <p:pic>
          <p:nvPicPr>
            <p:cNvPr id="50" name="Picture 50"/>
            <p:cNvPicPr>
              <a:picLocks noChangeAspect="1"/>
            </p:cNvPicPr>
            <p:nvPr/>
          </p:nvPicPr>
          <p:blipFill>
            <a:blip r:embed="rId21"/>
            <a:srcRect/>
            <a:stretch>
              <a:fillRect/>
            </a:stretch>
          </p:blipFill>
          <p:spPr>
            <a:xfrm>
              <a:off x="15250442" y="3883458"/>
              <a:ext cx="1345371" cy="422735"/>
            </a:xfrm>
            <a:prstGeom prst="rect">
              <a:avLst/>
            </a:prstGeom>
          </p:spPr>
        </p:pic>
        <p:pic>
          <p:nvPicPr>
            <p:cNvPr id="51" name="Picture 51"/>
            <p:cNvPicPr>
              <a:picLocks noChangeAspect="1"/>
            </p:cNvPicPr>
            <p:nvPr/>
          </p:nvPicPr>
          <p:blipFill>
            <a:blip r:embed="rId22"/>
            <a:srcRect l="12223" t="34059" r="10593" b="34226"/>
            <a:stretch>
              <a:fillRect/>
            </a:stretch>
          </p:blipFill>
          <p:spPr>
            <a:xfrm>
              <a:off x="11712589" y="4597825"/>
              <a:ext cx="880481" cy="361792"/>
            </a:xfrm>
            <a:prstGeom prst="rect">
              <a:avLst/>
            </a:prstGeom>
          </p:spPr>
        </p:pic>
        <p:pic>
          <p:nvPicPr>
            <p:cNvPr id="93" name="Picture 93"/>
            <p:cNvPicPr>
              <a:picLocks noChangeAspect="1"/>
            </p:cNvPicPr>
            <p:nvPr/>
          </p:nvPicPr>
          <p:blipFill>
            <a:blip r:embed="rId23"/>
            <a:srcRect/>
            <a:stretch>
              <a:fillRect/>
            </a:stretch>
          </p:blipFill>
          <p:spPr>
            <a:xfrm>
              <a:off x="11922551" y="5223911"/>
              <a:ext cx="585266" cy="522837"/>
            </a:xfrm>
            <a:prstGeom prst="rect">
              <a:avLst/>
            </a:prstGeom>
          </p:spPr>
        </p:pic>
        <p:pic>
          <p:nvPicPr>
            <p:cNvPr id="94" name="Picture 94"/>
            <p:cNvPicPr>
              <a:picLocks noChangeAspect="1"/>
            </p:cNvPicPr>
            <p:nvPr/>
          </p:nvPicPr>
          <p:blipFill>
            <a:blip r:embed="rId24"/>
            <a:srcRect/>
            <a:stretch>
              <a:fillRect/>
            </a:stretch>
          </p:blipFill>
          <p:spPr>
            <a:xfrm>
              <a:off x="12611493" y="4418941"/>
              <a:ext cx="628600" cy="760403"/>
            </a:xfrm>
            <a:prstGeom prst="rect">
              <a:avLst/>
            </a:prstGeom>
          </p:spPr>
        </p:pic>
        <p:pic>
          <p:nvPicPr>
            <p:cNvPr id="95" name="Picture 95"/>
            <p:cNvPicPr>
              <a:picLocks noChangeAspect="1"/>
            </p:cNvPicPr>
            <p:nvPr/>
          </p:nvPicPr>
          <p:blipFill>
            <a:blip r:embed="rId25"/>
            <a:srcRect/>
            <a:stretch>
              <a:fillRect/>
            </a:stretch>
          </p:blipFill>
          <p:spPr>
            <a:xfrm>
              <a:off x="14497472" y="3049275"/>
              <a:ext cx="2001417" cy="559218"/>
            </a:xfrm>
            <a:prstGeom prst="rect">
              <a:avLst/>
            </a:prstGeom>
          </p:spPr>
        </p:pic>
        <p:sp>
          <p:nvSpPr>
            <p:cNvPr id="97" name="TextBox 97"/>
            <p:cNvSpPr txBox="1"/>
            <p:nvPr/>
          </p:nvSpPr>
          <p:spPr>
            <a:xfrm>
              <a:off x="11742220" y="2911614"/>
              <a:ext cx="2790394"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Real Estate/Infra</a:t>
              </a:r>
            </a:p>
          </p:txBody>
        </p:sp>
      </p:grpSp>
      <p:pic>
        <p:nvPicPr>
          <p:cNvPr id="84" name="Picture 84"/>
          <p:cNvPicPr>
            <a:picLocks noChangeAspect="1"/>
          </p:cNvPicPr>
          <p:nvPr/>
        </p:nvPicPr>
        <p:blipFill>
          <a:blip r:embed="rId26"/>
          <a:srcRect l="16149" r="15956"/>
          <a:stretch>
            <a:fillRect/>
          </a:stretch>
        </p:blipFill>
        <p:spPr>
          <a:xfrm>
            <a:off x="14424556" y="4391718"/>
            <a:ext cx="1724478" cy="1037705"/>
          </a:xfrm>
          <a:prstGeom prst="rect">
            <a:avLst/>
          </a:prstGeom>
        </p:spPr>
      </p:pic>
      <p:sp>
        <p:nvSpPr>
          <p:cNvPr id="98" name="TextBox 98"/>
          <p:cNvSpPr txBox="1"/>
          <p:nvPr/>
        </p:nvSpPr>
        <p:spPr>
          <a:xfrm>
            <a:off x="1634721" y="2653036"/>
            <a:ext cx="2593468"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Conglomerates</a:t>
            </a:r>
          </a:p>
        </p:txBody>
      </p:sp>
      <p:sp>
        <p:nvSpPr>
          <p:cNvPr id="103" name="TextBox 103"/>
          <p:cNvSpPr txBox="1"/>
          <p:nvPr/>
        </p:nvSpPr>
        <p:spPr>
          <a:xfrm>
            <a:off x="9579380" y="2595679"/>
            <a:ext cx="5770950"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Information Technology &amp; TMT</a:t>
            </a:r>
          </a:p>
        </p:txBody>
      </p:sp>
      <p:pic>
        <p:nvPicPr>
          <p:cNvPr id="108" name="Picture 52"/>
          <p:cNvPicPr>
            <a:picLocks noChangeAspect="1"/>
          </p:cNvPicPr>
          <p:nvPr/>
        </p:nvPicPr>
        <p:blipFill>
          <a:blip r:embed="rId27"/>
          <a:srcRect l="10702" t="33527" r="11526" b="32566"/>
          <a:stretch>
            <a:fillRect/>
          </a:stretch>
        </p:blipFill>
        <p:spPr>
          <a:xfrm>
            <a:off x="4796535" y="4325607"/>
            <a:ext cx="2702957" cy="785620"/>
          </a:xfrm>
          <a:prstGeom prst="rect">
            <a:avLst/>
          </a:prstGeom>
        </p:spPr>
      </p:pic>
      <p:pic>
        <p:nvPicPr>
          <p:cNvPr id="109" name="Picture 55"/>
          <p:cNvPicPr>
            <a:picLocks noChangeAspect="1"/>
          </p:cNvPicPr>
          <p:nvPr/>
        </p:nvPicPr>
        <p:blipFill>
          <a:blip r:embed="rId28"/>
          <a:srcRect l="7844" t="25525" r="11719" b="27712"/>
          <a:stretch>
            <a:fillRect/>
          </a:stretch>
        </p:blipFill>
        <p:spPr>
          <a:xfrm>
            <a:off x="6663834" y="3144910"/>
            <a:ext cx="1734385" cy="1008308"/>
          </a:xfrm>
          <a:prstGeom prst="rect">
            <a:avLst/>
          </a:prstGeom>
        </p:spPr>
      </p:pic>
      <p:pic>
        <p:nvPicPr>
          <p:cNvPr id="1026" name="Picture 2" descr="Larsen &amp; Toubro (L&amp;T) - logo | The Economic Times"/>
          <p:cNvPicPr>
            <a:picLocks noChangeAspect="1" noChangeArrowheads="1"/>
          </p:cNvPicPr>
          <p:nvPr/>
        </p:nvPicPr>
        <p:blipFill rotWithShape="1">
          <a:blip r:embed="rId29">
            <a:extLst>
              <a:ext uri="{28A0092B-C50C-407E-A947-70E740481C1C}">
                <a14:useLocalDpi xmlns:a14="http://schemas.microsoft.com/office/drawing/2010/main" val="0"/>
              </a:ext>
            </a:extLst>
          </a:blip>
          <a:srcRect l="4930" t="22454" r="6736" b="24213"/>
          <a:stretch/>
        </p:blipFill>
        <p:spPr bwMode="auto">
          <a:xfrm>
            <a:off x="5840378" y="4933981"/>
            <a:ext cx="3197227" cy="1447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idai: Download M-aadhaar Application, Aadhaar Number Will Remain On Mobile  Phone - Uidai Workshop: एम आधार एप्लीकेशन करें डाउनलोड, मोबाइल फोन पर रहेगा  आधार नंबर - Amar Ujala Hindi News Liv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575078" y="3182389"/>
            <a:ext cx="1831563" cy="1030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io Logo and symbol, meaning, history, PN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0076" r="17662"/>
          <a:stretch/>
        </p:blipFill>
        <p:spPr bwMode="auto">
          <a:xfrm>
            <a:off x="11577508" y="3082556"/>
            <a:ext cx="1334307" cy="1347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upee | LinkedIn"/>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328378" y="4227683"/>
            <a:ext cx="1289338" cy="1289338"/>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67"/>
          <p:cNvGrpSpPr/>
          <p:nvPr/>
        </p:nvGrpSpPr>
        <p:grpSpPr>
          <a:xfrm>
            <a:off x="1089350" y="2383063"/>
            <a:ext cx="8130850" cy="4360637"/>
            <a:chOff x="0" y="0"/>
            <a:chExt cx="9108081" cy="3889319"/>
          </a:xfrm>
        </p:grpSpPr>
        <p:sp>
          <p:nvSpPr>
            <p:cNvPr id="117" name="Freeform 68"/>
            <p:cNvSpPr/>
            <p:nvPr/>
          </p:nvSpPr>
          <p:spPr>
            <a:xfrm>
              <a:off x="72390" y="72390"/>
              <a:ext cx="8963301" cy="3744539"/>
            </a:xfrm>
            <a:custGeom>
              <a:avLst/>
              <a:gdLst/>
              <a:ahLst/>
              <a:cxnLst/>
              <a:rect l="l" t="t" r="r" b="b"/>
              <a:pathLst>
                <a:path w="8963301" h="3744539">
                  <a:moveTo>
                    <a:pt x="0" y="0"/>
                  </a:moveTo>
                  <a:lnTo>
                    <a:pt x="8963301" y="0"/>
                  </a:lnTo>
                  <a:lnTo>
                    <a:pt x="8963301" y="3744539"/>
                  </a:lnTo>
                  <a:lnTo>
                    <a:pt x="0" y="3744539"/>
                  </a:lnTo>
                  <a:lnTo>
                    <a:pt x="0" y="0"/>
                  </a:lnTo>
                  <a:close/>
                </a:path>
              </a:pathLst>
            </a:custGeom>
            <a:solidFill>
              <a:srgbClr val="FFFFFF">
                <a:alpha val="9804"/>
              </a:srgbClr>
            </a:solidFill>
          </p:spPr>
          <p:txBody>
            <a:bodyPr/>
            <a:lstStyle/>
            <a:p>
              <a:endParaRPr lang="en-IN" dirty="0"/>
            </a:p>
          </p:txBody>
        </p:sp>
        <p:sp>
          <p:nvSpPr>
            <p:cNvPr id="118" name="Freeform 69"/>
            <p:cNvSpPr/>
            <p:nvPr/>
          </p:nvSpPr>
          <p:spPr>
            <a:xfrm>
              <a:off x="0" y="0"/>
              <a:ext cx="9108080" cy="3889319"/>
            </a:xfrm>
            <a:custGeom>
              <a:avLst/>
              <a:gdLst/>
              <a:ahLst/>
              <a:cxnLst/>
              <a:rect l="l" t="t" r="r" b="b"/>
              <a:pathLst>
                <a:path w="9108080" h="3889319">
                  <a:moveTo>
                    <a:pt x="8963301" y="3744539"/>
                  </a:moveTo>
                  <a:lnTo>
                    <a:pt x="9108080" y="3744539"/>
                  </a:lnTo>
                  <a:lnTo>
                    <a:pt x="9108080" y="3889319"/>
                  </a:lnTo>
                  <a:lnTo>
                    <a:pt x="8963301" y="3889319"/>
                  </a:lnTo>
                  <a:lnTo>
                    <a:pt x="8963301" y="3744539"/>
                  </a:lnTo>
                  <a:close/>
                  <a:moveTo>
                    <a:pt x="0" y="144780"/>
                  </a:moveTo>
                  <a:lnTo>
                    <a:pt x="144780" y="144780"/>
                  </a:lnTo>
                  <a:lnTo>
                    <a:pt x="144780" y="3744539"/>
                  </a:lnTo>
                  <a:lnTo>
                    <a:pt x="0" y="3744539"/>
                  </a:lnTo>
                  <a:lnTo>
                    <a:pt x="0" y="144780"/>
                  </a:lnTo>
                  <a:close/>
                  <a:moveTo>
                    <a:pt x="0" y="3744539"/>
                  </a:moveTo>
                  <a:lnTo>
                    <a:pt x="144780" y="3744539"/>
                  </a:lnTo>
                  <a:lnTo>
                    <a:pt x="144780" y="3889319"/>
                  </a:lnTo>
                  <a:lnTo>
                    <a:pt x="0" y="3889319"/>
                  </a:lnTo>
                  <a:lnTo>
                    <a:pt x="0" y="3744539"/>
                  </a:lnTo>
                  <a:close/>
                  <a:moveTo>
                    <a:pt x="8963301" y="144780"/>
                  </a:moveTo>
                  <a:lnTo>
                    <a:pt x="9108080" y="144780"/>
                  </a:lnTo>
                  <a:lnTo>
                    <a:pt x="9108080" y="3744539"/>
                  </a:lnTo>
                  <a:lnTo>
                    <a:pt x="8963301" y="3744539"/>
                  </a:lnTo>
                  <a:lnTo>
                    <a:pt x="8963301" y="144780"/>
                  </a:lnTo>
                  <a:close/>
                  <a:moveTo>
                    <a:pt x="144780" y="3744539"/>
                  </a:moveTo>
                  <a:lnTo>
                    <a:pt x="8963301" y="3744539"/>
                  </a:lnTo>
                  <a:lnTo>
                    <a:pt x="8963301" y="3889319"/>
                  </a:lnTo>
                  <a:lnTo>
                    <a:pt x="144780" y="3889319"/>
                  </a:lnTo>
                  <a:lnTo>
                    <a:pt x="144780" y="3744539"/>
                  </a:lnTo>
                  <a:close/>
                  <a:moveTo>
                    <a:pt x="8963301" y="0"/>
                  </a:moveTo>
                  <a:lnTo>
                    <a:pt x="9108080" y="0"/>
                  </a:lnTo>
                  <a:lnTo>
                    <a:pt x="9108080" y="144780"/>
                  </a:lnTo>
                  <a:lnTo>
                    <a:pt x="8963301" y="144780"/>
                  </a:lnTo>
                  <a:lnTo>
                    <a:pt x="8963301" y="0"/>
                  </a:lnTo>
                  <a:close/>
                  <a:moveTo>
                    <a:pt x="0" y="0"/>
                  </a:moveTo>
                  <a:lnTo>
                    <a:pt x="144780" y="0"/>
                  </a:lnTo>
                  <a:lnTo>
                    <a:pt x="144780" y="144780"/>
                  </a:lnTo>
                  <a:lnTo>
                    <a:pt x="0" y="144780"/>
                  </a:lnTo>
                  <a:lnTo>
                    <a:pt x="0" y="0"/>
                  </a:lnTo>
                  <a:close/>
                  <a:moveTo>
                    <a:pt x="144780" y="0"/>
                  </a:moveTo>
                  <a:lnTo>
                    <a:pt x="8963301" y="0"/>
                  </a:lnTo>
                  <a:lnTo>
                    <a:pt x="8963301" y="144780"/>
                  </a:lnTo>
                  <a:lnTo>
                    <a:pt x="144780" y="144780"/>
                  </a:lnTo>
                  <a:lnTo>
                    <a:pt x="144780" y="0"/>
                  </a:lnTo>
                  <a:close/>
                </a:path>
              </a:pathLst>
            </a:custGeom>
            <a:solidFill>
              <a:srgbClr val="B47401">
                <a:alpha val="9804"/>
              </a:srgbClr>
            </a:solidFill>
          </p:spPr>
          <p:txBody>
            <a:bodyPr/>
            <a:lstStyle/>
            <a:p>
              <a:endParaRPr lang="en-IN"/>
            </a:p>
          </p:txBody>
        </p:sp>
      </p:grpSp>
      <p:grpSp>
        <p:nvGrpSpPr>
          <p:cNvPr id="119" name="Group 9"/>
          <p:cNvGrpSpPr/>
          <p:nvPr/>
        </p:nvGrpSpPr>
        <p:grpSpPr>
          <a:xfrm>
            <a:off x="22834676" y="9507353"/>
            <a:ext cx="941682" cy="89653"/>
            <a:chOff x="0" y="0"/>
            <a:chExt cx="6017763" cy="3876936"/>
          </a:xfrm>
        </p:grpSpPr>
        <p:sp>
          <p:nvSpPr>
            <p:cNvPr id="120" name="Freeform 10"/>
            <p:cNvSpPr/>
            <p:nvPr/>
          </p:nvSpPr>
          <p:spPr>
            <a:xfrm>
              <a:off x="72390" y="72390"/>
              <a:ext cx="5872983" cy="3732156"/>
            </a:xfrm>
            <a:custGeom>
              <a:avLst/>
              <a:gdLst/>
              <a:ahLst/>
              <a:cxnLst/>
              <a:rect l="l" t="t" r="r" b="b"/>
              <a:pathLst>
                <a:path w="5872983" h="3732156">
                  <a:moveTo>
                    <a:pt x="0" y="0"/>
                  </a:moveTo>
                  <a:lnTo>
                    <a:pt x="5872983" y="0"/>
                  </a:lnTo>
                  <a:lnTo>
                    <a:pt x="5872983" y="3732156"/>
                  </a:lnTo>
                  <a:lnTo>
                    <a:pt x="0" y="3732156"/>
                  </a:lnTo>
                  <a:lnTo>
                    <a:pt x="0" y="0"/>
                  </a:lnTo>
                  <a:close/>
                </a:path>
              </a:pathLst>
            </a:custGeom>
            <a:solidFill>
              <a:srgbClr val="FFFFFF">
                <a:alpha val="9804"/>
              </a:srgbClr>
            </a:solidFill>
          </p:spPr>
          <p:txBody>
            <a:bodyPr/>
            <a:lstStyle/>
            <a:p>
              <a:endParaRPr lang="en-IN"/>
            </a:p>
          </p:txBody>
        </p:sp>
        <p:sp>
          <p:nvSpPr>
            <p:cNvPr id="121" name="Freeform 11"/>
            <p:cNvSpPr/>
            <p:nvPr/>
          </p:nvSpPr>
          <p:spPr>
            <a:xfrm>
              <a:off x="0" y="0"/>
              <a:ext cx="6017763" cy="3876935"/>
            </a:xfrm>
            <a:custGeom>
              <a:avLst/>
              <a:gdLst/>
              <a:ahLst/>
              <a:cxnLst/>
              <a:rect l="l" t="t" r="r" b="b"/>
              <a:pathLst>
                <a:path w="6017763" h="3876935">
                  <a:moveTo>
                    <a:pt x="5872983" y="3732156"/>
                  </a:moveTo>
                  <a:lnTo>
                    <a:pt x="6017763" y="3732156"/>
                  </a:lnTo>
                  <a:lnTo>
                    <a:pt x="6017763" y="3876935"/>
                  </a:lnTo>
                  <a:lnTo>
                    <a:pt x="5872983" y="3876935"/>
                  </a:lnTo>
                  <a:lnTo>
                    <a:pt x="5872983" y="3732156"/>
                  </a:lnTo>
                  <a:close/>
                  <a:moveTo>
                    <a:pt x="0" y="144780"/>
                  </a:moveTo>
                  <a:lnTo>
                    <a:pt x="144780" y="144780"/>
                  </a:lnTo>
                  <a:lnTo>
                    <a:pt x="144780" y="3732156"/>
                  </a:lnTo>
                  <a:lnTo>
                    <a:pt x="0" y="3732156"/>
                  </a:lnTo>
                  <a:lnTo>
                    <a:pt x="0" y="144780"/>
                  </a:lnTo>
                  <a:close/>
                  <a:moveTo>
                    <a:pt x="0" y="3732156"/>
                  </a:moveTo>
                  <a:lnTo>
                    <a:pt x="144780" y="3732156"/>
                  </a:lnTo>
                  <a:lnTo>
                    <a:pt x="144780" y="3876935"/>
                  </a:lnTo>
                  <a:lnTo>
                    <a:pt x="0" y="3876935"/>
                  </a:lnTo>
                  <a:lnTo>
                    <a:pt x="0" y="3732156"/>
                  </a:lnTo>
                  <a:close/>
                  <a:moveTo>
                    <a:pt x="5872983" y="144780"/>
                  </a:moveTo>
                  <a:lnTo>
                    <a:pt x="6017763" y="144780"/>
                  </a:lnTo>
                  <a:lnTo>
                    <a:pt x="6017763" y="3732156"/>
                  </a:lnTo>
                  <a:lnTo>
                    <a:pt x="5872983" y="3732156"/>
                  </a:lnTo>
                  <a:lnTo>
                    <a:pt x="5872983" y="144780"/>
                  </a:lnTo>
                  <a:close/>
                  <a:moveTo>
                    <a:pt x="144780" y="3732156"/>
                  </a:moveTo>
                  <a:lnTo>
                    <a:pt x="5872983" y="3732156"/>
                  </a:lnTo>
                  <a:lnTo>
                    <a:pt x="5872983" y="3876935"/>
                  </a:lnTo>
                  <a:lnTo>
                    <a:pt x="144780" y="3876935"/>
                  </a:lnTo>
                  <a:lnTo>
                    <a:pt x="144780" y="3732156"/>
                  </a:lnTo>
                  <a:close/>
                  <a:moveTo>
                    <a:pt x="5872983" y="0"/>
                  </a:moveTo>
                  <a:lnTo>
                    <a:pt x="6017763" y="0"/>
                  </a:lnTo>
                  <a:lnTo>
                    <a:pt x="6017763" y="144780"/>
                  </a:lnTo>
                  <a:lnTo>
                    <a:pt x="5872983" y="144780"/>
                  </a:lnTo>
                  <a:lnTo>
                    <a:pt x="5872983" y="0"/>
                  </a:lnTo>
                  <a:close/>
                  <a:moveTo>
                    <a:pt x="0" y="0"/>
                  </a:moveTo>
                  <a:lnTo>
                    <a:pt x="144780" y="0"/>
                  </a:lnTo>
                  <a:lnTo>
                    <a:pt x="144780" y="144780"/>
                  </a:lnTo>
                  <a:lnTo>
                    <a:pt x="0" y="144780"/>
                  </a:lnTo>
                  <a:lnTo>
                    <a:pt x="0" y="0"/>
                  </a:lnTo>
                  <a:close/>
                  <a:moveTo>
                    <a:pt x="144780" y="0"/>
                  </a:moveTo>
                  <a:lnTo>
                    <a:pt x="5872983" y="0"/>
                  </a:lnTo>
                  <a:lnTo>
                    <a:pt x="5872983" y="144780"/>
                  </a:lnTo>
                  <a:lnTo>
                    <a:pt x="144780" y="144780"/>
                  </a:lnTo>
                  <a:lnTo>
                    <a:pt x="144780" y="0"/>
                  </a:lnTo>
                  <a:close/>
                </a:path>
              </a:pathLst>
            </a:custGeom>
            <a:solidFill>
              <a:srgbClr val="B47401">
                <a:alpha val="9804"/>
              </a:srgbClr>
            </a:solidFill>
          </p:spPr>
          <p:txBody>
            <a:bodyPr/>
            <a:lstStyle/>
            <a:p>
              <a:endParaRPr lang="en-IN"/>
            </a:p>
          </p:txBody>
        </p:sp>
      </p:grpSp>
      <p:pic>
        <p:nvPicPr>
          <p:cNvPr id="122" name="Picture 48"/>
          <p:cNvPicPr>
            <a:picLocks noChangeAspect="1"/>
          </p:cNvPicPr>
          <p:nvPr/>
        </p:nvPicPr>
        <p:blipFill>
          <a:blip r:embed="rId33"/>
          <a:srcRect/>
          <a:stretch>
            <a:fillRect/>
          </a:stretch>
        </p:blipFill>
        <p:spPr>
          <a:xfrm>
            <a:off x="12709970" y="8712120"/>
            <a:ext cx="1867142" cy="622380"/>
          </a:xfrm>
          <a:prstGeom prst="rect">
            <a:avLst/>
          </a:prstGeom>
        </p:spPr>
      </p:pic>
      <p:pic>
        <p:nvPicPr>
          <p:cNvPr id="123" name="Picture 49"/>
          <p:cNvPicPr>
            <a:picLocks noChangeAspect="1"/>
          </p:cNvPicPr>
          <p:nvPr/>
        </p:nvPicPr>
        <p:blipFill>
          <a:blip r:embed="rId34"/>
          <a:srcRect/>
          <a:stretch>
            <a:fillRect/>
          </a:stretch>
        </p:blipFill>
        <p:spPr>
          <a:xfrm>
            <a:off x="12945015" y="9345533"/>
            <a:ext cx="2523585" cy="575744"/>
          </a:xfrm>
          <a:prstGeom prst="rect">
            <a:avLst/>
          </a:prstGeom>
        </p:spPr>
      </p:pic>
      <p:pic>
        <p:nvPicPr>
          <p:cNvPr id="124" name="Picture 50"/>
          <p:cNvPicPr>
            <a:picLocks noChangeAspect="1"/>
          </p:cNvPicPr>
          <p:nvPr/>
        </p:nvPicPr>
        <p:blipFill>
          <a:blip r:embed="rId35"/>
          <a:srcRect b="8130"/>
          <a:stretch>
            <a:fillRect/>
          </a:stretch>
        </p:blipFill>
        <p:spPr>
          <a:xfrm>
            <a:off x="16750692" y="8267700"/>
            <a:ext cx="927708" cy="1048964"/>
          </a:xfrm>
          <a:prstGeom prst="rect">
            <a:avLst/>
          </a:prstGeom>
        </p:spPr>
      </p:pic>
      <p:pic>
        <p:nvPicPr>
          <p:cNvPr id="125" name="Picture 51"/>
          <p:cNvPicPr>
            <a:picLocks noChangeAspect="1"/>
          </p:cNvPicPr>
          <p:nvPr/>
        </p:nvPicPr>
        <p:blipFill>
          <a:blip r:embed="rId36"/>
          <a:srcRect l="2349" t="23324" b="30515"/>
          <a:stretch>
            <a:fillRect/>
          </a:stretch>
        </p:blipFill>
        <p:spPr>
          <a:xfrm>
            <a:off x="10872542" y="8659719"/>
            <a:ext cx="1776658" cy="559892"/>
          </a:xfrm>
          <a:prstGeom prst="rect">
            <a:avLst/>
          </a:prstGeom>
        </p:spPr>
      </p:pic>
      <p:pic>
        <p:nvPicPr>
          <p:cNvPr id="126" name="Picture 52"/>
          <p:cNvPicPr>
            <a:picLocks noChangeAspect="1"/>
          </p:cNvPicPr>
          <p:nvPr/>
        </p:nvPicPr>
        <p:blipFill>
          <a:blip r:embed="rId27"/>
          <a:srcRect l="10702" t="33527" r="11526" b="32566"/>
          <a:stretch>
            <a:fillRect/>
          </a:stretch>
        </p:blipFill>
        <p:spPr>
          <a:xfrm>
            <a:off x="10550599" y="9329564"/>
            <a:ext cx="2251001" cy="654258"/>
          </a:xfrm>
          <a:prstGeom prst="rect">
            <a:avLst/>
          </a:prstGeom>
        </p:spPr>
      </p:pic>
      <p:pic>
        <p:nvPicPr>
          <p:cNvPr id="12" name="Picture 11">
            <a:extLst>
              <a:ext uri="{FF2B5EF4-FFF2-40B4-BE49-F238E27FC236}">
                <a16:creationId xmlns:a16="http://schemas.microsoft.com/office/drawing/2014/main" id="{5355F603-C378-45E4-BD79-A7A5E673BFD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446075" y="5777195"/>
            <a:ext cx="1584125" cy="966505"/>
          </a:xfrm>
          <a:prstGeom prst="rect">
            <a:avLst/>
          </a:prstGeom>
        </p:spPr>
      </p:pic>
      <p:pic>
        <p:nvPicPr>
          <p:cNvPr id="82" name="Picture 82"/>
          <p:cNvPicPr>
            <a:picLocks noChangeAspect="1"/>
          </p:cNvPicPr>
          <p:nvPr/>
        </p:nvPicPr>
        <p:blipFill>
          <a:blip r:embed="rId38">
            <a:clrChange>
              <a:clrFrom>
                <a:srgbClr val="FFFFFF"/>
              </a:clrFrom>
              <a:clrTo>
                <a:srgbClr val="FFFFFF">
                  <a:alpha val="0"/>
                </a:srgbClr>
              </a:clrTo>
            </a:clrChange>
          </a:blip>
          <a:srcRect t="14411" b="36678"/>
          <a:stretch>
            <a:fillRect/>
          </a:stretch>
        </p:blipFill>
        <p:spPr>
          <a:xfrm>
            <a:off x="12830679" y="4838700"/>
            <a:ext cx="1723521" cy="1264668"/>
          </a:xfrm>
          <a:prstGeom prst="rect">
            <a:avLst/>
          </a:prstGeom>
        </p:spPr>
      </p:pic>
      <p:pic>
        <p:nvPicPr>
          <p:cNvPr id="127" name="Picture 53"/>
          <p:cNvPicPr>
            <a:picLocks noChangeAspect="1"/>
          </p:cNvPicPr>
          <p:nvPr/>
        </p:nvPicPr>
        <p:blipFill>
          <a:blip r:embed="rId39"/>
          <a:srcRect l="18548" r="15590"/>
          <a:stretch>
            <a:fillRect/>
          </a:stretch>
        </p:blipFill>
        <p:spPr>
          <a:xfrm>
            <a:off x="14043437" y="7909874"/>
            <a:ext cx="586963" cy="891226"/>
          </a:xfrm>
          <a:prstGeom prst="rect">
            <a:avLst/>
          </a:prstGeom>
        </p:spPr>
      </p:pic>
      <p:pic>
        <p:nvPicPr>
          <p:cNvPr id="128" name="Picture 54"/>
          <p:cNvPicPr>
            <a:picLocks noChangeAspect="1"/>
          </p:cNvPicPr>
          <p:nvPr/>
        </p:nvPicPr>
        <p:blipFill>
          <a:blip r:embed="rId40"/>
          <a:srcRect t="33900" b="34752"/>
          <a:stretch>
            <a:fillRect/>
          </a:stretch>
        </p:blipFill>
        <p:spPr>
          <a:xfrm>
            <a:off x="15668562" y="9444991"/>
            <a:ext cx="1705038" cy="534475"/>
          </a:xfrm>
          <a:prstGeom prst="rect">
            <a:avLst/>
          </a:prstGeom>
        </p:spPr>
      </p:pic>
      <p:pic>
        <p:nvPicPr>
          <p:cNvPr id="129" name="Picture 55"/>
          <p:cNvPicPr>
            <a:picLocks noChangeAspect="1"/>
          </p:cNvPicPr>
          <p:nvPr/>
        </p:nvPicPr>
        <p:blipFill>
          <a:blip r:embed="rId28"/>
          <a:srcRect l="7844" t="25525" r="11719" b="27712"/>
          <a:stretch>
            <a:fillRect/>
          </a:stretch>
        </p:blipFill>
        <p:spPr>
          <a:xfrm>
            <a:off x="11132096" y="7886700"/>
            <a:ext cx="1136104" cy="660490"/>
          </a:xfrm>
          <a:prstGeom prst="rect">
            <a:avLst/>
          </a:prstGeom>
        </p:spPr>
      </p:pic>
      <p:pic>
        <p:nvPicPr>
          <p:cNvPr id="130" name="Picture 71"/>
          <p:cNvPicPr>
            <a:picLocks noChangeAspect="1"/>
          </p:cNvPicPr>
          <p:nvPr/>
        </p:nvPicPr>
        <p:blipFill>
          <a:blip r:embed="rId41"/>
          <a:srcRect/>
          <a:stretch>
            <a:fillRect/>
          </a:stretch>
        </p:blipFill>
        <p:spPr>
          <a:xfrm>
            <a:off x="14844449" y="7583214"/>
            <a:ext cx="928951" cy="795801"/>
          </a:xfrm>
          <a:prstGeom prst="rect">
            <a:avLst/>
          </a:prstGeom>
        </p:spPr>
      </p:pic>
      <p:pic>
        <p:nvPicPr>
          <p:cNvPr id="131" name="Picture 72"/>
          <p:cNvPicPr>
            <a:picLocks noChangeAspect="1"/>
          </p:cNvPicPr>
          <p:nvPr/>
        </p:nvPicPr>
        <p:blipFill>
          <a:blip r:embed="rId42"/>
          <a:srcRect/>
          <a:stretch>
            <a:fillRect/>
          </a:stretch>
        </p:blipFill>
        <p:spPr>
          <a:xfrm>
            <a:off x="15133883" y="8500426"/>
            <a:ext cx="1401517" cy="758198"/>
          </a:xfrm>
          <a:prstGeom prst="rect">
            <a:avLst/>
          </a:prstGeom>
        </p:spPr>
      </p:pic>
      <p:sp>
        <p:nvSpPr>
          <p:cNvPr id="133" name="TextBox 82"/>
          <p:cNvSpPr txBox="1"/>
          <p:nvPr/>
        </p:nvSpPr>
        <p:spPr>
          <a:xfrm>
            <a:off x="9540123" y="7330534"/>
            <a:ext cx="4374053"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Energy, Metal, Oil &amp; Gas</a:t>
            </a:r>
          </a:p>
        </p:txBody>
      </p:sp>
      <p:pic>
        <p:nvPicPr>
          <p:cNvPr id="4" name="Picture 2" descr="JOB POST: Manager [Legal] at Solar Energy Corporation of India Limited,  Delhi: Apply by March 14 - Lawctopus">
            <a:extLst>
              <a:ext uri="{FF2B5EF4-FFF2-40B4-BE49-F238E27FC236}">
                <a16:creationId xmlns:a16="http://schemas.microsoft.com/office/drawing/2014/main" id="{069440A4-E91F-7801-DA2B-5245E05416D2}"/>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90834" y="7886700"/>
            <a:ext cx="1405766" cy="1405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Suzlon Energy Logo in SVG Vector or PNG File Format ...">
            <a:extLst>
              <a:ext uri="{FF2B5EF4-FFF2-40B4-BE49-F238E27FC236}">
                <a16:creationId xmlns:a16="http://schemas.microsoft.com/office/drawing/2014/main" id="{48C8686A-65F1-6AE0-3BE2-D06241A83866}"/>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5924414" y="7124700"/>
            <a:ext cx="1677786" cy="15724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go of Atlantic Gulf &amp;amp; Pacific">
            <a:extLst>
              <a:ext uri="{FF2B5EF4-FFF2-40B4-BE49-F238E27FC236}">
                <a16:creationId xmlns:a16="http://schemas.microsoft.com/office/drawing/2014/main" id="{6E35BFEC-7D25-088D-A54A-CA447F9CD7FC}"/>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t="15652" r="482" b="21248"/>
          <a:stretch/>
        </p:blipFill>
        <p:spPr bwMode="auto">
          <a:xfrm>
            <a:off x="4406590" y="7060851"/>
            <a:ext cx="1127342" cy="7147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3A2FB1-A75C-429F-A3C1-D92B5DFB0053}"/>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2523396" y="7764224"/>
            <a:ext cx="1215241" cy="898684"/>
          </a:xfrm>
          <a:prstGeom prst="rect">
            <a:avLst/>
          </a:prstGeom>
        </p:spPr>
      </p:pic>
      <p:pic>
        <p:nvPicPr>
          <p:cNvPr id="20" name="Picture 19">
            <a:extLst>
              <a:ext uri="{FF2B5EF4-FFF2-40B4-BE49-F238E27FC236}">
                <a16:creationId xmlns:a16="http://schemas.microsoft.com/office/drawing/2014/main" id="{CFEFF729-6C6E-4AE9-B578-7DBA1E40B358}"/>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133324" y="8579032"/>
            <a:ext cx="2605408" cy="640556"/>
          </a:xfrm>
          <a:prstGeom prst="rect">
            <a:avLst/>
          </a:prstGeom>
        </p:spPr>
      </p:pic>
      <p:pic>
        <p:nvPicPr>
          <p:cNvPr id="22" name="Picture 21">
            <a:extLst>
              <a:ext uri="{FF2B5EF4-FFF2-40B4-BE49-F238E27FC236}">
                <a16:creationId xmlns:a16="http://schemas.microsoft.com/office/drawing/2014/main" id="{3065BC88-101A-49EB-833E-4582AD86C7D4}"/>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525000" y="5445043"/>
            <a:ext cx="1746571" cy="765257"/>
          </a:xfrm>
          <a:prstGeom prst="rect">
            <a:avLst/>
          </a:prstGeom>
        </p:spPr>
      </p:pic>
      <p:sp>
        <p:nvSpPr>
          <p:cNvPr id="24" name="Rectangle 23">
            <a:extLst>
              <a:ext uri="{FF2B5EF4-FFF2-40B4-BE49-F238E27FC236}">
                <a16:creationId xmlns:a16="http://schemas.microsoft.com/office/drawing/2014/main" id="{C9BE0300-20C0-490D-92BC-08344252329A}"/>
              </a:ext>
            </a:extLst>
          </p:cNvPr>
          <p:cNvSpPr/>
          <p:nvPr/>
        </p:nvSpPr>
        <p:spPr>
          <a:xfrm>
            <a:off x="1386682" y="5186058"/>
            <a:ext cx="2289724" cy="1367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092F107-6DE5-4393-B4AD-53DD8C7C5BB6}"/>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031705" y="5263088"/>
            <a:ext cx="1164222" cy="1164222"/>
          </a:xfrm>
          <a:prstGeom prst="rect">
            <a:avLst/>
          </a:prstGeom>
        </p:spPr>
      </p:pic>
      <p:pic>
        <p:nvPicPr>
          <p:cNvPr id="28" name="Picture 27">
            <a:extLst>
              <a:ext uri="{FF2B5EF4-FFF2-40B4-BE49-F238E27FC236}">
                <a16:creationId xmlns:a16="http://schemas.microsoft.com/office/drawing/2014/main" id="{00495839-BF06-4FE8-9B42-8DD6BBE7ABA5}"/>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4577112" y="5533703"/>
            <a:ext cx="1195246" cy="1195246"/>
          </a:xfrm>
          <a:prstGeom prst="rect">
            <a:avLst/>
          </a:prstGeom>
        </p:spPr>
      </p:pic>
      <p:pic>
        <p:nvPicPr>
          <p:cNvPr id="13" name="Picture 12">
            <a:extLst>
              <a:ext uri="{FF2B5EF4-FFF2-40B4-BE49-F238E27FC236}">
                <a16:creationId xmlns:a16="http://schemas.microsoft.com/office/drawing/2014/main" id="{0DD76043-7532-484A-88FA-B29320AD6C59}"/>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6347428" y="5536141"/>
            <a:ext cx="1167720" cy="1289338"/>
          </a:xfrm>
          <a:prstGeom prst="rect">
            <a:avLst/>
          </a:prstGeom>
        </p:spPr>
      </p:pic>
      <p:grpSp>
        <p:nvGrpSpPr>
          <p:cNvPr id="53" name="Group 67">
            <a:extLst>
              <a:ext uri="{FF2B5EF4-FFF2-40B4-BE49-F238E27FC236}">
                <a16:creationId xmlns:a16="http://schemas.microsoft.com/office/drawing/2014/main" id="{B1A2872F-9116-9713-0802-DD2DC3AA8BC5}"/>
              </a:ext>
            </a:extLst>
          </p:cNvPr>
          <p:cNvGrpSpPr/>
          <p:nvPr/>
        </p:nvGrpSpPr>
        <p:grpSpPr>
          <a:xfrm>
            <a:off x="9220200" y="6990281"/>
            <a:ext cx="8660593" cy="3182419"/>
            <a:chOff x="0" y="0"/>
            <a:chExt cx="9108081" cy="3889319"/>
          </a:xfrm>
        </p:grpSpPr>
        <p:sp>
          <p:nvSpPr>
            <p:cNvPr id="54" name="Freeform 68">
              <a:extLst>
                <a:ext uri="{FF2B5EF4-FFF2-40B4-BE49-F238E27FC236}">
                  <a16:creationId xmlns:a16="http://schemas.microsoft.com/office/drawing/2014/main" id="{F1F90EB4-010D-28C4-C964-F41B62A58187}"/>
                </a:ext>
              </a:extLst>
            </p:cNvPr>
            <p:cNvSpPr/>
            <p:nvPr/>
          </p:nvSpPr>
          <p:spPr>
            <a:xfrm>
              <a:off x="72390" y="72390"/>
              <a:ext cx="8963301" cy="3744539"/>
            </a:xfrm>
            <a:custGeom>
              <a:avLst/>
              <a:gdLst/>
              <a:ahLst/>
              <a:cxnLst/>
              <a:rect l="l" t="t" r="r" b="b"/>
              <a:pathLst>
                <a:path w="8963301" h="3744539">
                  <a:moveTo>
                    <a:pt x="0" y="0"/>
                  </a:moveTo>
                  <a:lnTo>
                    <a:pt x="8963301" y="0"/>
                  </a:lnTo>
                  <a:lnTo>
                    <a:pt x="8963301" y="3744539"/>
                  </a:lnTo>
                  <a:lnTo>
                    <a:pt x="0" y="3744539"/>
                  </a:lnTo>
                  <a:lnTo>
                    <a:pt x="0" y="0"/>
                  </a:lnTo>
                  <a:close/>
                </a:path>
              </a:pathLst>
            </a:custGeom>
            <a:solidFill>
              <a:srgbClr val="FFFFFF">
                <a:alpha val="9804"/>
              </a:srgbClr>
            </a:solidFill>
          </p:spPr>
          <p:txBody>
            <a:bodyPr/>
            <a:lstStyle/>
            <a:p>
              <a:endParaRPr lang="en-IN"/>
            </a:p>
          </p:txBody>
        </p:sp>
        <p:sp>
          <p:nvSpPr>
            <p:cNvPr id="55" name="Freeform 69">
              <a:extLst>
                <a:ext uri="{FF2B5EF4-FFF2-40B4-BE49-F238E27FC236}">
                  <a16:creationId xmlns:a16="http://schemas.microsoft.com/office/drawing/2014/main" id="{0E38F277-1841-4E25-69BC-B64936407AB2}"/>
                </a:ext>
              </a:extLst>
            </p:cNvPr>
            <p:cNvSpPr/>
            <p:nvPr/>
          </p:nvSpPr>
          <p:spPr>
            <a:xfrm>
              <a:off x="0" y="0"/>
              <a:ext cx="9108080" cy="3889319"/>
            </a:xfrm>
            <a:custGeom>
              <a:avLst/>
              <a:gdLst/>
              <a:ahLst/>
              <a:cxnLst/>
              <a:rect l="l" t="t" r="r" b="b"/>
              <a:pathLst>
                <a:path w="9108080" h="3889319">
                  <a:moveTo>
                    <a:pt x="8963301" y="3744539"/>
                  </a:moveTo>
                  <a:lnTo>
                    <a:pt x="9108080" y="3744539"/>
                  </a:lnTo>
                  <a:lnTo>
                    <a:pt x="9108080" y="3889319"/>
                  </a:lnTo>
                  <a:lnTo>
                    <a:pt x="8963301" y="3889319"/>
                  </a:lnTo>
                  <a:lnTo>
                    <a:pt x="8963301" y="3744539"/>
                  </a:lnTo>
                  <a:close/>
                  <a:moveTo>
                    <a:pt x="0" y="144780"/>
                  </a:moveTo>
                  <a:lnTo>
                    <a:pt x="144780" y="144780"/>
                  </a:lnTo>
                  <a:lnTo>
                    <a:pt x="144780" y="3744539"/>
                  </a:lnTo>
                  <a:lnTo>
                    <a:pt x="0" y="3744539"/>
                  </a:lnTo>
                  <a:lnTo>
                    <a:pt x="0" y="144780"/>
                  </a:lnTo>
                  <a:close/>
                  <a:moveTo>
                    <a:pt x="0" y="3744539"/>
                  </a:moveTo>
                  <a:lnTo>
                    <a:pt x="144780" y="3744539"/>
                  </a:lnTo>
                  <a:lnTo>
                    <a:pt x="144780" y="3889319"/>
                  </a:lnTo>
                  <a:lnTo>
                    <a:pt x="0" y="3889319"/>
                  </a:lnTo>
                  <a:lnTo>
                    <a:pt x="0" y="3744539"/>
                  </a:lnTo>
                  <a:close/>
                  <a:moveTo>
                    <a:pt x="8963301" y="144780"/>
                  </a:moveTo>
                  <a:lnTo>
                    <a:pt x="9108080" y="144780"/>
                  </a:lnTo>
                  <a:lnTo>
                    <a:pt x="9108080" y="3744539"/>
                  </a:lnTo>
                  <a:lnTo>
                    <a:pt x="8963301" y="3744539"/>
                  </a:lnTo>
                  <a:lnTo>
                    <a:pt x="8963301" y="144780"/>
                  </a:lnTo>
                  <a:close/>
                  <a:moveTo>
                    <a:pt x="144780" y="3744539"/>
                  </a:moveTo>
                  <a:lnTo>
                    <a:pt x="8963301" y="3744539"/>
                  </a:lnTo>
                  <a:lnTo>
                    <a:pt x="8963301" y="3889319"/>
                  </a:lnTo>
                  <a:lnTo>
                    <a:pt x="144780" y="3889319"/>
                  </a:lnTo>
                  <a:lnTo>
                    <a:pt x="144780" y="3744539"/>
                  </a:lnTo>
                  <a:close/>
                  <a:moveTo>
                    <a:pt x="8963301" y="0"/>
                  </a:moveTo>
                  <a:lnTo>
                    <a:pt x="9108080" y="0"/>
                  </a:lnTo>
                  <a:lnTo>
                    <a:pt x="9108080" y="144780"/>
                  </a:lnTo>
                  <a:lnTo>
                    <a:pt x="8963301" y="144780"/>
                  </a:lnTo>
                  <a:lnTo>
                    <a:pt x="8963301" y="0"/>
                  </a:lnTo>
                  <a:close/>
                  <a:moveTo>
                    <a:pt x="0" y="0"/>
                  </a:moveTo>
                  <a:lnTo>
                    <a:pt x="144780" y="0"/>
                  </a:lnTo>
                  <a:lnTo>
                    <a:pt x="144780" y="144780"/>
                  </a:lnTo>
                  <a:lnTo>
                    <a:pt x="0" y="144780"/>
                  </a:lnTo>
                  <a:lnTo>
                    <a:pt x="0" y="0"/>
                  </a:lnTo>
                  <a:close/>
                  <a:moveTo>
                    <a:pt x="144780" y="0"/>
                  </a:moveTo>
                  <a:lnTo>
                    <a:pt x="8963301" y="0"/>
                  </a:lnTo>
                  <a:lnTo>
                    <a:pt x="8963301" y="144780"/>
                  </a:lnTo>
                  <a:lnTo>
                    <a:pt x="144780" y="144780"/>
                  </a:lnTo>
                  <a:lnTo>
                    <a:pt x="144780" y="0"/>
                  </a:lnTo>
                  <a:close/>
                </a:path>
              </a:pathLst>
            </a:custGeom>
            <a:solidFill>
              <a:srgbClr val="B47401">
                <a:alpha val="9804"/>
              </a:srgbClr>
            </a:solidFill>
          </p:spPr>
          <p:txBody>
            <a:bodyPr/>
            <a:lstStyle/>
            <a:p>
              <a:endParaRPr lang="en-IN"/>
            </a:p>
          </p:txBody>
        </p:sp>
      </p:grpSp>
    </p:spTree>
    <p:extLst>
      <p:ext uri="{BB962C8B-B14F-4D97-AF65-F5344CB8AC3E}">
        <p14:creationId xmlns:p14="http://schemas.microsoft.com/office/powerpoint/2010/main" val="265907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08590" y="2548474"/>
            <a:ext cx="7394065" cy="3740027"/>
          </a:xfrm>
          <a:custGeom>
            <a:avLst/>
            <a:gdLst/>
            <a:ahLst/>
            <a:cxnLst/>
            <a:rect l="l" t="t" r="r" b="b"/>
            <a:pathLst>
              <a:path w="4958630" h="3648880">
                <a:moveTo>
                  <a:pt x="0" y="0"/>
                </a:moveTo>
                <a:lnTo>
                  <a:pt x="4958630" y="0"/>
                </a:lnTo>
                <a:lnTo>
                  <a:pt x="4958630" y="3648880"/>
                </a:lnTo>
                <a:lnTo>
                  <a:pt x="0" y="3648880"/>
                </a:lnTo>
                <a:lnTo>
                  <a:pt x="0" y="0"/>
                </a:lnTo>
                <a:close/>
              </a:path>
            </a:pathLst>
          </a:custGeom>
          <a:solidFill>
            <a:srgbClr val="FFFFFF">
              <a:alpha val="9804"/>
            </a:srgbClr>
          </a:solidFill>
        </p:spPr>
        <p:txBody>
          <a:bodyPr/>
          <a:lstStyle/>
          <a:p>
            <a:endParaRPr lang="en-IN"/>
          </a:p>
        </p:txBody>
      </p:sp>
      <p:sp>
        <p:nvSpPr>
          <p:cNvPr id="6" name="Freeform 6"/>
          <p:cNvSpPr/>
          <p:nvPr/>
        </p:nvSpPr>
        <p:spPr>
          <a:xfrm>
            <a:off x="1000646" y="2531710"/>
            <a:ext cx="7609955" cy="3830990"/>
          </a:xfrm>
          <a:custGeom>
            <a:avLst/>
            <a:gdLst/>
            <a:ahLst/>
            <a:cxnLst/>
            <a:rect l="l" t="t" r="r" b="b"/>
            <a:pathLst>
              <a:path w="5103411" h="3793660">
                <a:moveTo>
                  <a:pt x="4958631" y="3648880"/>
                </a:moveTo>
                <a:lnTo>
                  <a:pt x="5103411" y="3648880"/>
                </a:lnTo>
                <a:lnTo>
                  <a:pt x="5103411" y="3793660"/>
                </a:lnTo>
                <a:lnTo>
                  <a:pt x="4958631" y="3793660"/>
                </a:lnTo>
                <a:lnTo>
                  <a:pt x="4958631" y="3648880"/>
                </a:lnTo>
                <a:close/>
                <a:moveTo>
                  <a:pt x="0" y="144780"/>
                </a:moveTo>
                <a:lnTo>
                  <a:pt x="144780" y="144780"/>
                </a:lnTo>
                <a:lnTo>
                  <a:pt x="144780" y="3648880"/>
                </a:lnTo>
                <a:lnTo>
                  <a:pt x="0" y="3648880"/>
                </a:lnTo>
                <a:lnTo>
                  <a:pt x="0" y="144780"/>
                </a:lnTo>
                <a:close/>
                <a:moveTo>
                  <a:pt x="0" y="3648880"/>
                </a:moveTo>
                <a:lnTo>
                  <a:pt x="144780" y="3648880"/>
                </a:lnTo>
                <a:lnTo>
                  <a:pt x="144780" y="3793660"/>
                </a:lnTo>
                <a:lnTo>
                  <a:pt x="0" y="3793660"/>
                </a:lnTo>
                <a:lnTo>
                  <a:pt x="0" y="3648880"/>
                </a:lnTo>
                <a:close/>
                <a:moveTo>
                  <a:pt x="4958631" y="144780"/>
                </a:moveTo>
                <a:lnTo>
                  <a:pt x="5103411" y="144780"/>
                </a:lnTo>
                <a:lnTo>
                  <a:pt x="5103411" y="3648880"/>
                </a:lnTo>
                <a:lnTo>
                  <a:pt x="4958631" y="3648880"/>
                </a:lnTo>
                <a:lnTo>
                  <a:pt x="4958631" y="144780"/>
                </a:lnTo>
                <a:close/>
                <a:moveTo>
                  <a:pt x="144780" y="3648880"/>
                </a:moveTo>
                <a:lnTo>
                  <a:pt x="4958631" y="3648880"/>
                </a:lnTo>
                <a:lnTo>
                  <a:pt x="4958631" y="3793660"/>
                </a:lnTo>
                <a:lnTo>
                  <a:pt x="144780" y="3793660"/>
                </a:lnTo>
                <a:lnTo>
                  <a:pt x="144780" y="3648880"/>
                </a:lnTo>
                <a:close/>
                <a:moveTo>
                  <a:pt x="4958631" y="0"/>
                </a:moveTo>
                <a:lnTo>
                  <a:pt x="5103411" y="0"/>
                </a:lnTo>
                <a:lnTo>
                  <a:pt x="5103411" y="144780"/>
                </a:lnTo>
                <a:lnTo>
                  <a:pt x="4958631" y="144780"/>
                </a:lnTo>
                <a:lnTo>
                  <a:pt x="4958631" y="0"/>
                </a:lnTo>
                <a:close/>
                <a:moveTo>
                  <a:pt x="0" y="0"/>
                </a:moveTo>
                <a:lnTo>
                  <a:pt x="144780" y="0"/>
                </a:lnTo>
                <a:lnTo>
                  <a:pt x="144780" y="144780"/>
                </a:lnTo>
                <a:lnTo>
                  <a:pt x="0" y="144780"/>
                </a:lnTo>
                <a:lnTo>
                  <a:pt x="0" y="0"/>
                </a:lnTo>
                <a:close/>
                <a:moveTo>
                  <a:pt x="144780" y="0"/>
                </a:moveTo>
                <a:lnTo>
                  <a:pt x="4958631" y="0"/>
                </a:lnTo>
                <a:lnTo>
                  <a:pt x="4958631" y="144780"/>
                </a:lnTo>
                <a:lnTo>
                  <a:pt x="144780" y="144780"/>
                </a:lnTo>
                <a:lnTo>
                  <a:pt x="144780" y="0"/>
                </a:lnTo>
                <a:close/>
              </a:path>
            </a:pathLst>
          </a:custGeom>
          <a:solidFill>
            <a:srgbClr val="B47401">
              <a:alpha val="9804"/>
            </a:srgbClr>
          </a:solidFill>
        </p:spPr>
        <p:txBody>
          <a:bodyPr/>
          <a:lstStyle/>
          <a:p>
            <a:endParaRPr lang="en-IN"/>
          </a:p>
        </p:txBody>
      </p:sp>
      <p:grpSp>
        <p:nvGrpSpPr>
          <p:cNvPr id="13" name="Group 13"/>
          <p:cNvGrpSpPr/>
          <p:nvPr/>
        </p:nvGrpSpPr>
        <p:grpSpPr>
          <a:xfrm>
            <a:off x="1002388" y="6368661"/>
            <a:ext cx="289482" cy="525345"/>
            <a:chOff x="0" y="0"/>
            <a:chExt cx="3561536" cy="3866245"/>
          </a:xfrm>
        </p:grpSpPr>
        <p:sp>
          <p:nvSpPr>
            <p:cNvPr id="14" name="Freeform 14"/>
            <p:cNvSpPr/>
            <p:nvPr/>
          </p:nvSpPr>
          <p:spPr>
            <a:xfrm>
              <a:off x="72390" y="72390"/>
              <a:ext cx="3416756" cy="3721466"/>
            </a:xfrm>
            <a:custGeom>
              <a:avLst/>
              <a:gdLst/>
              <a:ahLst/>
              <a:cxnLst/>
              <a:rect l="l" t="t" r="r" b="b"/>
              <a:pathLst>
                <a:path w="3416756" h="3721466">
                  <a:moveTo>
                    <a:pt x="0" y="0"/>
                  </a:moveTo>
                  <a:lnTo>
                    <a:pt x="3416756" y="0"/>
                  </a:lnTo>
                  <a:lnTo>
                    <a:pt x="3416756" y="3721466"/>
                  </a:lnTo>
                  <a:lnTo>
                    <a:pt x="0" y="3721466"/>
                  </a:lnTo>
                  <a:lnTo>
                    <a:pt x="0" y="0"/>
                  </a:lnTo>
                  <a:close/>
                </a:path>
              </a:pathLst>
            </a:custGeom>
            <a:solidFill>
              <a:srgbClr val="FFFFFF">
                <a:alpha val="9804"/>
              </a:srgbClr>
            </a:solidFill>
          </p:spPr>
          <p:txBody>
            <a:bodyPr/>
            <a:lstStyle/>
            <a:p>
              <a:endParaRPr lang="en-IN"/>
            </a:p>
          </p:txBody>
        </p:sp>
        <p:sp>
          <p:nvSpPr>
            <p:cNvPr id="15" name="Freeform 15"/>
            <p:cNvSpPr/>
            <p:nvPr/>
          </p:nvSpPr>
          <p:spPr>
            <a:xfrm>
              <a:off x="0" y="0"/>
              <a:ext cx="3561536" cy="3866245"/>
            </a:xfrm>
            <a:custGeom>
              <a:avLst/>
              <a:gdLst/>
              <a:ahLst/>
              <a:cxnLst/>
              <a:rect l="l" t="t" r="r" b="b"/>
              <a:pathLst>
                <a:path w="3561536" h="3866245">
                  <a:moveTo>
                    <a:pt x="3416756" y="3721465"/>
                  </a:moveTo>
                  <a:lnTo>
                    <a:pt x="3561536" y="3721465"/>
                  </a:lnTo>
                  <a:lnTo>
                    <a:pt x="3561536" y="3866245"/>
                  </a:lnTo>
                  <a:lnTo>
                    <a:pt x="3416755" y="3866245"/>
                  </a:lnTo>
                  <a:lnTo>
                    <a:pt x="3416755" y="3721465"/>
                  </a:lnTo>
                  <a:close/>
                  <a:moveTo>
                    <a:pt x="0" y="144780"/>
                  </a:moveTo>
                  <a:lnTo>
                    <a:pt x="144780" y="144780"/>
                  </a:lnTo>
                  <a:lnTo>
                    <a:pt x="144780" y="3721465"/>
                  </a:lnTo>
                  <a:lnTo>
                    <a:pt x="0" y="3721465"/>
                  </a:lnTo>
                  <a:lnTo>
                    <a:pt x="0" y="144780"/>
                  </a:lnTo>
                  <a:close/>
                  <a:moveTo>
                    <a:pt x="0" y="3721465"/>
                  </a:moveTo>
                  <a:lnTo>
                    <a:pt x="144780" y="3721465"/>
                  </a:lnTo>
                  <a:lnTo>
                    <a:pt x="144780" y="3866245"/>
                  </a:lnTo>
                  <a:lnTo>
                    <a:pt x="0" y="3866245"/>
                  </a:lnTo>
                  <a:lnTo>
                    <a:pt x="0" y="3721465"/>
                  </a:lnTo>
                  <a:close/>
                  <a:moveTo>
                    <a:pt x="3416756" y="144780"/>
                  </a:moveTo>
                  <a:lnTo>
                    <a:pt x="3561536" y="144780"/>
                  </a:lnTo>
                  <a:lnTo>
                    <a:pt x="3561536" y="3721465"/>
                  </a:lnTo>
                  <a:lnTo>
                    <a:pt x="3416755" y="3721465"/>
                  </a:lnTo>
                  <a:lnTo>
                    <a:pt x="3416755" y="144780"/>
                  </a:lnTo>
                  <a:close/>
                  <a:moveTo>
                    <a:pt x="144780" y="3721465"/>
                  </a:moveTo>
                  <a:lnTo>
                    <a:pt x="3416756" y="3721465"/>
                  </a:lnTo>
                  <a:lnTo>
                    <a:pt x="3416756" y="3866245"/>
                  </a:lnTo>
                  <a:lnTo>
                    <a:pt x="144780" y="3866245"/>
                  </a:lnTo>
                  <a:lnTo>
                    <a:pt x="144780" y="3721465"/>
                  </a:lnTo>
                  <a:close/>
                  <a:moveTo>
                    <a:pt x="3416756" y="0"/>
                  </a:moveTo>
                  <a:lnTo>
                    <a:pt x="3561536" y="0"/>
                  </a:lnTo>
                  <a:lnTo>
                    <a:pt x="3561536" y="144780"/>
                  </a:lnTo>
                  <a:lnTo>
                    <a:pt x="3416755" y="144780"/>
                  </a:lnTo>
                  <a:lnTo>
                    <a:pt x="3416755" y="0"/>
                  </a:lnTo>
                  <a:close/>
                  <a:moveTo>
                    <a:pt x="0" y="0"/>
                  </a:moveTo>
                  <a:lnTo>
                    <a:pt x="144780" y="0"/>
                  </a:lnTo>
                  <a:lnTo>
                    <a:pt x="144780" y="144780"/>
                  </a:lnTo>
                  <a:lnTo>
                    <a:pt x="0" y="144780"/>
                  </a:lnTo>
                  <a:lnTo>
                    <a:pt x="0" y="0"/>
                  </a:lnTo>
                  <a:close/>
                  <a:moveTo>
                    <a:pt x="144780" y="0"/>
                  </a:moveTo>
                  <a:lnTo>
                    <a:pt x="3416756" y="0"/>
                  </a:lnTo>
                  <a:lnTo>
                    <a:pt x="3416756" y="144780"/>
                  </a:lnTo>
                  <a:lnTo>
                    <a:pt x="144780" y="144780"/>
                  </a:lnTo>
                  <a:lnTo>
                    <a:pt x="144780" y="0"/>
                  </a:lnTo>
                  <a:close/>
                </a:path>
              </a:pathLst>
            </a:custGeom>
            <a:solidFill>
              <a:srgbClr val="B47401">
                <a:alpha val="9804"/>
              </a:srgbClr>
            </a:solidFill>
          </p:spPr>
          <p:txBody>
            <a:bodyPr/>
            <a:lstStyle/>
            <a:p>
              <a:endParaRPr lang="en-IN"/>
            </a:p>
          </p:txBody>
        </p:sp>
      </p:grpSp>
      <p:grpSp>
        <p:nvGrpSpPr>
          <p:cNvPr id="16" name="Group 16"/>
          <p:cNvGrpSpPr/>
          <p:nvPr/>
        </p:nvGrpSpPr>
        <p:grpSpPr>
          <a:xfrm>
            <a:off x="5086719" y="5137933"/>
            <a:ext cx="978519" cy="431523"/>
            <a:chOff x="0" y="0"/>
            <a:chExt cx="410227" cy="180908"/>
          </a:xfrm>
        </p:grpSpPr>
        <p:sp>
          <p:nvSpPr>
            <p:cNvPr id="17" name="Freeform 17"/>
            <p:cNvSpPr/>
            <p:nvPr/>
          </p:nvSpPr>
          <p:spPr>
            <a:xfrm>
              <a:off x="0" y="0"/>
              <a:ext cx="410227" cy="180908"/>
            </a:xfrm>
            <a:custGeom>
              <a:avLst/>
              <a:gdLst/>
              <a:ahLst/>
              <a:cxnLst/>
              <a:rect l="l" t="t" r="r" b="b"/>
              <a:pathLst>
                <a:path w="410227" h="180908">
                  <a:moveTo>
                    <a:pt x="0" y="0"/>
                  </a:moveTo>
                  <a:lnTo>
                    <a:pt x="410227" y="0"/>
                  </a:lnTo>
                  <a:lnTo>
                    <a:pt x="410227" y="180908"/>
                  </a:lnTo>
                  <a:lnTo>
                    <a:pt x="0" y="180908"/>
                  </a:lnTo>
                  <a:close/>
                </a:path>
              </a:pathLst>
            </a:custGeom>
            <a:solidFill>
              <a:srgbClr val="FFFFFF"/>
            </a:solidFill>
          </p:spPr>
          <p:txBody>
            <a:bodyPr/>
            <a:lstStyle/>
            <a:p>
              <a:endParaRPr lang="en-IN"/>
            </a:p>
          </p:txBody>
        </p:sp>
      </p:grpSp>
      <p:grpSp>
        <p:nvGrpSpPr>
          <p:cNvPr id="20" name="Group 20"/>
          <p:cNvGrpSpPr/>
          <p:nvPr/>
        </p:nvGrpSpPr>
        <p:grpSpPr>
          <a:xfrm>
            <a:off x="7162800" y="6362700"/>
            <a:ext cx="6756210" cy="3654259"/>
            <a:chOff x="0" y="0"/>
            <a:chExt cx="5497332" cy="3876936"/>
          </a:xfrm>
        </p:grpSpPr>
        <p:sp>
          <p:nvSpPr>
            <p:cNvPr id="21" name="Freeform 21"/>
            <p:cNvSpPr/>
            <p:nvPr/>
          </p:nvSpPr>
          <p:spPr>
            <a:xfrm>
              <a:off x="72390" y="72390"/>
              <a:ext cx="5352552" cy="3732156"/>
            </a:xfrm>
            <a:custGeom>
              <a:avLst/>
              <a:gdLst/>
              <a:ahLst/>
              <a:cxnLst/>
              <a:rect l="l" t="t" r="r" b="b"/>
              <a:pathLst>
                <a:path w="5352552" h="3732156">
                  <a:moveTo>
                    <a:pt x="0" y="0"/>
                  </a:moveTo>
                  <a:lnTo>
                    <a:pt x="5352552" y="0"/>
                  </a:lnTo>
                  <a:lnTo>
                    <a:pt x="5352552" y="3732156"/>
                  </a:lnTo>
                  <a:lnTo>
                    <a:pt x="0" y="3732156"/>
                  </a:lnTo>
                  <a:lnTo>
                    <a:pt x="0" y="0"/>
                  </a:lnTo>
                  <a:close/>
                </a:path>
              </a:pathLst>
            </a:custGeom>
            <a:solidFill>
              <a:srgbClr val="FFFFFF">
                <a:alpha val="9804"/>
              </a:srgbClr>
            </a:solidFill>
          </p:spPr>
          <p:txBody>
            <a:bodyPr/>
            <a:lstStyle/>
            <a:p>
              <a:endParaRPr lang="en-IN"/>
            </a:p>
          </p:txBody>
        </p:sp>
        <p:sp>
          <p:nvSpPr>
            <p:cNvPr id="22" name="Freeform 22"/>
            <p:cNvSpPr/>
            <p:nvPr/>
          </p:nvSpPr>
          <p:spPr>
            <a:xfrm>
              <a:off x="0" y="0"/>
              <a:ext cx="5497332" cy="3876935"/>
            </a:xfrm>
            <a:custGeom>
              <a:avLst/>
              <a:gdLst/>
              <a:ahLst/>
              <a:cxnLst/>
              <a:rect l="l" t="t" r="r" b="b"/>
              <a:pathLst>
                <a:path w="5497332" h="3876935">
                  <a:moveTo>
                    <a:pt x="5352552" y="3732156"/>
                  </a:moveTo>
                  <a:lnTo>
                    <a:pt x="5497332" y="3732156"/>
                  </a:lnTo>
                  <a:lnTo>
                    <a:pt x="5497332" y="3876935"/>
                  </a:lnTo>
                  <a:lnTo>
                    <a:pt x="5352552" y="3876935"/>
                  </a:lnTo>
                  <a:lnTo>
                    <a:pt x="5352552" y="3732156"/>
                  </a:lnTo>
                  <a:close/>
                  <a:moveTo>
                    <a:pt x="0" y="144780"/>
                  </a:moveTo>
                  <a:lnTo>
                    <a:pt x="144780" y="144780"/>
                  </a:lnTo>
                  <a:lnTo>
                    <a:pt x="144780" y="3732156"/>
                  </a:lnTo>
                  <a:lnTo>
                    <a:pt x="0" y="3732156"/>
                  </a:lnTo>
                  <a:lnTo>
                    <a:pt x="0" y="144780"/>
                  </a:lnTo>
                  <a:close/>
                  <a:moveTo>
                    <a:pt x="0" y="3732156"/>
                  </a:moveTo>
                  <a:lnTo>
                    <a:pt x="144780" y="3732156"/>
                  </a:lnTo>
                  <a:lnTo>
                    <a:pt x="144780" y="3876935"/>
                  </a:lnTo>
                  <a:lnTo>
                    <a:pt x="0" y="3876935"/>
                  </a:lnTo>
                  <a:lnTo>
                    <a:pt x="0" y="3732156"/>
                  </a:lnTo>
                  <a:close/>
                  <a:moveTo>
                    <a:pt x="5352552" y="144780"/>
                  </a:moveTo>
                  <a:lnTo>
                    <a:pt x="5497332" y="144780"/>
                  </a:lnTo>
                  <a:lnTo>
                    <a:pt x="5497332" y="3732156"/>
                  </a:lnTo>
                  <a:lnTo>
                    <a:pt x="5352552" y="3732156"/>
                  </a:lnTo>
                  <a:lnTo>
                    <a:pt x="5352552" y="144780"/>
                  </a:lnTo>
                  <a:close/>
                  <a:moveTo>
                    <a:pt x="144780" y="3732156"/>
                  </a:moveTo>
                  <a:lnTo>
                    <a:pt x="5352552" y="3732156"/>
                  </a:lnTo>
                  <a:lnTo>
                    <a:pt x="5352552" y="3876935"/>
                  </a:lnTo>
                  <a:lnTo>
                    <a:pt x="144780" y="3876935"/>
                  </a:lnTo>
                  <a:lnTo>
                    <a:pt x="144780" y="3732156"/>
                  </a:lnTo>
                  <a:close/>
                  <a:moveTo>
                    <a:pt x="5352552" y="0"/>
                  </a:moveTo>
                  <a:lnTo>
                    <a:pt x="5497332" y="0"/>
                  </a:lnTo>
                  <a:lnTo>
                    <a:pt x="5497332" y="144780"/>
                  </a:lnTo>
                  <a:lnTo>
                    <a:pt x="5352552" y="144780"/>
                  </a:lnTo>
                  <a:lnTo>
                    <a:pt x="5352552" y="0"/>
                  </a:lnTo>
                  <a:close/>
                  <a:moveTo>
                    <a:pt x="0" y="0"/>
                  </a:moveTo>
                  <a:lnTo>
                    <a:pt x="144780" y="0"/>
                  </a:lnTo>
                  <a:lnTo>
                    <a:pt x="144780" y="144780"/>
                  </a:lnTo>
                  <a:lnTo>
                    <a:pt x="0" y="144780"/>
                  </a:lnTo>
                  <a:lnTo>
                    <a:pt x="0" y="0"/>
                  </a:lnTo>
                  <a:close/>
                  <a:moveTo>
                    <a:pt x="144780" y="0"/>
                  </a:moveTo>
                  <a:lnTo>
                    <a:pt x="5352552" y="0"/>
                  </a:lnTo>
                  <a:lnTo>
                    <a:pt x="5352552" y="144780"/>
                  </a:lnTo>
                  <a:lnTo>
                    <a:pt x="144780" y="144780"/>
                  </a:lnTo>
                  <a:lnTo>
                    <a:pt x="144780" y="0"/>
                  </a:lnTo>
                  <a:close/>
                </a:path>
              </a:pathLst>
            </a:custGeom>
            <a:solidFill>
              <a:srgbClr val="B47401">
                <a:alpha val="9804"/>
              </a:srgbClr>
            </a:solidFill>
          </p:spPr>
          <p:txBody>
            <a:bodyPr/>
            <a:lstStyle/>
            <a:p>
              <a:endParaRPr lang="en-IN"/>
            </a:p>
          </p:txBody>
        </p:sp>
      </p:grpSp>
      <p:grpSp>
        <p:nvGrpSpPr>
          <p:cNvPr id="111" name="Group 110"/>
          <p:cNvGrpSpPr/>
          <p:nvPr/>
        </p:nvGrpSpPr>
        <p:grpSpPr>
          <a:xfrm>
            <a:off x="1643465" y="7886697"/>
            <a:ext cx="4985934" cy="2057400"/>
            <a:chOff x="9401236" y="7573328"/>
            <a:chExt cx="2751177" cy="1570765"/>
          </a:xfrm>
        </p:grpSpPr>
        <p:pic>
          <p:nvPicPr>
            <p:cNvPr id="80" name="Picture 80"/>
            <p:cNvPicPr>
              <a:picLocks noChangeAspect="1"/>
            </p:cNvPicPr>
            <p:nvPr/>
          </p:nvPicPr>
          <p:blipFill>
            <a:blip r:embed="rId3"/>
            <a:srcRect/>
            <a:stretch>
              <a:fillRect/>
            </a:stretch>
          </p:blipFill>
          <p:spPr>
            <a:xfrm>
              <a:off x="9401236" y="8473147"/>
              <a:ext cx="656056" cy="496416"/>
            </a:xfrm>
            <a:prstGeom prst="rect">
              <a:avLst/>
            </a:prstGeom>
          </p:spPr>
        </p:pic>
        <p:grpSp>
          <p:nvGrpSpPr>
            <p:cNvPr id="110" name="Group 109"/>
            <p:cNvGrpSpPr/>
            <p:nvPr/>
          </p:nvGrpSpPr>
          <p:grpSpPr>
            <a:xfrm>
              <a:off x="10302379" y="7573328"/>
              <a:ext cx="1850034" cy="1570765"/>
              <a:chOff x="10302379" y="7573328"/>
              <a:chExt cx="1850034" cy="1570765"/>
            </a:xfrm>
          </p:grpSpPr>
          <p:pic>
            <p:nvPicPr>
              <p:cNvPr id="74" name="Picture 74"/>
              <p:cNvPicPr>
                <a:picLocks noChangeAspect="1"/>
              </p:cNvPicPr>
              <p:nvPr/>
            </p:nvPicPr>
            <p:blipFill>
              <a:blip r:embed="rId4"/>
              <a:srcRect t="31215" b="19192"/>
              <a:stretch>
                <a:fillRect/>
              </a:stretch>
            </p:blipFill>
            <p:spPr>
              <a:xfrm>
                <a:off x="11185349" y="8504152"/>
                <a:ext cx="891744" cy="442237"/>
              </a:xfrm>
              <a:prstGeom prst="rect">
                <a:avLst/>
              </a:prstGeom>
            </p:spPr>
          </p:pic>
          <p:pic>
            <p:nvPicPr>
              <p:cNvPr id="75" name="Picture 75"/>
              <p:cNvPicPr>
                <a:picLocks noChangeAspect="1"/>
              </p:cNvPicPr>
              <p:nvPr/>
            </p:nvPicPr>
            <p:blipFill>
              <a:blip r:embed="rId5"/>
              <a:srcRect/>
              <a:stretch>
                <a:fillRect/>
              </a:stretch>
            </p:blipFill>
            <p:spPr>
              <a:xfrm>
                <a:off x="11219362" y="7573328"/>
                <a:ext cx="895417" cy="388014"/>
              </a:xfrm>
              <a:prstGeom prst="rect">
                <a:avLst/>
              </a:prstGeom>
            </p:spPr>
          </p:pic>
          <p:pic>
            <p:nvPicPr>
              <p:cNvPr id="76" name="Picture 76"/>
              <p:cNvPicPr>
                <a:picLocks noChangeAspect="1"/>
              </p:cNvPicPr>
              <p:nvPr/>
            </p:nvPicPr>
            <p:blipFill>
              <a:blip r:embed="rId6"/>
              <a:srcRect t="8127" b="8127"/>
              <a:stretch>
                <a:fillRect/>
              </a:stretch>
            </p:blipFill>
            <p:spPr>
              <a:xfrm>
                <a:off x="11110753" y="8096917"/>
                <a:ext cx="1041660" cy="255159"/>
              </a:xfrm>
              <a:prstGeom prst="rect">
                <a:avLst/>
              </a:prstGeom>
            </p:spPr>
          </p:pic>
          <p:pic>
            <p:nvPicPr>
              <p:cNvPr id="77" name="Picture 7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44426" y="8488037"/>
                <a:ext cx="656056" cy="656056"/>
              </a:xfrm>
              <a:prstGeom prst="rect">
                <a:avLst/>
              </a:prstGeom>
            </p:spPr>
          </p:pic>
          <p:pic>
            <p:nvPicPr>
              <p:cNvPr id="78" name="Picture 78"/>
              <p:cNvPicPr>
                <a:picLocks noChangeAspect="1"/>
              </p:cNvPicPr>
              <p:nvPr/>
            </p:nvPicPr>
            <p:blipFill>
              <a:blip r:embed="rId9"/>
              <a:srcRect/>
              <a:stretch>
                <a:fillRect/>
              </a:stretch>
            </p:blipFill>
            <p:spPr>
              <a:xfrm>
                <a:off x="10302379" y="8073928"/>
                <a:ext cx="775434" cy="430225"/>
              </a:xfrm>
              <a:prstGeom prst="rect">
                <a:avLst/>
              </a:prstGeom>
            </p:spPr>
          </p:pic>
        </p:grpSp>
      </p:grpSp>
      <p:grpSp>
        <p:nvGrpSpPr>
          <p:cNvPr id="25" name="Group 25"/>
          <p:cNvGrpSpPr/>
          <p:nvPr/>
        </p:nvGrpSpPr>
        <p:grpSpPr>
          <a:xfrm>
            <a:off x="3372408" y="5626343"/>
            <a:ext cx="1164429" cy="468100"/>
            <a:chOff x="0" y="0"/>
            <a:chExt cx="458185" cy="180908"/>
          </a:xfrm>
        </p:grpSpPr>
        <p:sp>
          <p:nvSpPr>
            <p:cNvPr id="26" name="Freeform 26"/>
            <p:cNvSpPr/>
            <p:nvPr/>
          </p:nvSpPr>
          <p:spPr>
            <a:xfrm>
              <a:off x="0" y="0"/>
              <a:ext cx="458185" cy="180908"/>
            </a:xfrm>
            <a:custGeom>
              <a:avLst/>
              <a:gdLst/>
              <a:ahLst/>
              <a:cxnLst/>
              <a:rect l="l" t="t" r="r" b="b"/>
              <a:pathLst>
                <a:path w="458185" h="180908">
                  <a:moveTo>
                    <a:pt x="0" y="0"/>
                  </a:moveTo>
                  <a:lnTo>
                    <a:pt x="458185" y="0"/>
                  </a:lnTo>
                  <a:lnTo>
                    <a:pt x="458185" y="180908"/>
                  </a:lnTo>
                  <a:lnTo>
                    <a:pt x="0" y="180908"/>
                  </a:lnTo>
                  <a:close/>
                </a:path>
              </a:pathLst>
            </a:custGeom>
            <a:solidFill>
              <a:srgbClr val="FFFFFF"/>
            </a:solidFill>
          </p:spPr>
          <p:txBody>
            <a:bodyPr/>
            <a:lstStyle/>
            <a:p>
              <a:endParaRPr lang="en-IN"/>
            </a:p>
          </p:txBody>
        </p:sp>
      </p:grpSp>
      <p:grpSp>
        <p:nvGrpSpPr>
          <p:cNvPr id="27" name="Group 27"/>
          <p:cNvGrpSpPr/>
          <p:nvPr/>
        </p:nvGrpSpPr>
        <p:grpSpPr>
          <a:xfrm>
            <a:off x="3954623" y="4018529"/>
            <a:ext cx="874804" cy="536520"/>
            <a:chOff x="0" y="0"/>
            <a:chExt cx="300325" cy="180908"/>
          </a:xfrm>
        </p:grpSpPr>
        <p:sp>
          <p:nvSpPr>
            <p:cNvPr id="28" name="Freeform 28"/>
            <p:cNvSpPr/>
            <p:nvPr/>
          </p:nvSpPr>
          <p:spPr>
            <a:xfrm>
              <a:off x="0" y="0"/>
              <a:ext cx="300325" cy="180908"/>
            </a:xfrm>
            <a:custGeom>
              <a:avLst/>
              <a:gdLst/>
              <a:ahLst/>
              <a:cxnLst/>
              <a:rect l="l" t="t" r="r" b="b"/>
              <a:pathLst>
                <a:path w="300325" h="180908">
                  <a:moveTo>
                    <a:pt x="0" y="0"/>
                  </a:moveTo>
                  <a:lnTo>
                    <a:pt x="300325" y="0"/>
                  </a:lnTo>
                  <a:lnTo>
                    <a:pt x="300325" y="180908"/>
                  </a:lnTo>
                  <a:lnTo>
                    <a:pt x="0" y="180908"/>
                  </a:lnTo>
                  <a:close/>
                </a:path>
              </a:pathLst>
            </a:custGeom>
            <a:solidFill>
              <a:srgbClr val="FFFFFF"/>
            </a:solidFill>
          </p:spPr>
          <p:txBody>
            <a:bodyPr/>
            <a:lstStyle/>
            <a:p>
              <a:endParaRPr lang="en-IN"/>
            </a:p>
          </p:txBody>
        </p:sp>
      </p:grpSp>
      <p:pic>
        <p:nvPicPr>
          <p:cNvPr id="33" name="Picture 33"/>
          <p:cNvPicPr>
            <a:picLocks noChangeAspect="1"/>
          </p:cNvPicPr>
          <p:nvPr/>
        </p:nvPicPr>
        <p:blipFill>
          <a:blip r:embed="rId10"/>
          <a:srcRect/>
          <a:stretch>
            <a:fillRect/>
          </a:stretch>
        </p:blipFill>
        <p:spPr>
          <a:xfrm>
            <a:off x="4269051" y="4533082"/>
            <a:ext cx="1024664" cy="618879"/>
          </a:xfrm>
          <a:prstGeom prst="rect">
            <a:avLst/>
          </a:prstGeom>
        </p:spPr>
      </p:pic>
      <p:pic>
        <p:nvPicPr>
          <p:cNvPr id="37" name="Picture 37"/>
          <p:cNvPicPr>
            <a:picLocks noChangeAspect="1"/>
          </p:cNvPicPr>
          <p:nvPr/>
        </p:nvPicPr>
        <p:blipFill>
          <a:blip r:embed="rId11"/>
          <a:srcRect b="18635"/>
          <a:stretch>
            <a:fillRect/>
          </a:stretch>
        </p:blipFill>
        <p:spPr>
          <a:xfrm>
            <a:off x="5758003" y="3233525"/>
            <a:ext cx="2520224" cy="981255"/>
          </a:xfrm>
          <a:prstGeom prst="rect">
            <a:avLst/>
          </a:prstGeom>
        </p:spPr>
      </p:pic>
      <p:pic>
        <p:nvPicPr>
          <p:cNvPr id="39" name="Picture 39"/>
          <p:cNvPicPr>
            <a:picLocks noChangeAspect="1"/>
          </p:cNvPicPr>
          <p:nvPr/>
        </p:nvPicPr>
        <p:blipFill>
          <a:blip r:embed="rId12"/>
          <a:srcRect/>
          <a:stretch>
            <a:fillRect/>
          </a:stretch>
        </p:blipFill>
        <p:spPr>
          <a:xfrm>
            <a:off x="6415955" y="5219700"/>
            <a:ext cx="1675091" cy="955069"/>
          </a:xfrm>
          <a:prstGeom prst="rect">
            <a:avLst/>
          </a:prstGeom>
        </p:spPr>
      </p:pic>
      <p:pic>
        <p:nvPicPr>
          <p:cNvPr id="40" name="Picture 40"/>
          <p:cNvPicPr>
            <a:picLocks noChangeAspect="1"/>
          </p:cNvPicPr>
          <p:nvPr/>
        </p:nvPicPr>
        <p:blipFill>
          <a:blip r:embed="rId13"/>
          <a:srcRect/>
          <a:stretch>
            <a:fillRect/>
          </a:stretch>
        </p:blipFill>
        <p:spPr>
          <a:xfrm>
            <a:off x="3581400" y="5372100"/>
            <a:ext cx="2538622" cy="646170"/>
          </a:xfrm>
          <a:prstGeom prst="rect">
            <a:avLst/>
          </a:prstGeom>
        </p:spPr>
      </p:pic>
      <p:pic>
        <p:nvPicPr>
          <p:cNvPr id="42" name="Picture 42"/>
          <p:cNvPicPr>
            <a:picLocks noChangeAspect="1"/>
          </p:cNvPicPr>
          <p:nvPr/>
        </p:nvPicPr>
        <p:blipFill>
          <a:blip r:embed="rId14"/>
          <a:srcRect/>
          <a:stretch>
            <a:fillRect/>
          </a:stretch>
        </p:blipFill>
        <p:spPr>
          <a:xfrm>
            <a:off x="5468667" y="4411269"/>
            <a:ext cx="2790420" cy="710260"/>
          </a:xfrm>
          <a:prstGeom prst="rect">
            <a:avLst/>
          </a:prstGeom>
        </p:spPr>
      </p:pic>
      <p:pic>
        <p:nvPicPr>
          <p:cNvPr id="43" name="Picture 43"/>
          <p:cNvPicPr>
            <a:picLocks noChangeAspect="1"/>
          </p:cNvPicPr>
          <p:nvPr/>
        </p:nvPicPr>
        <p:blipFill>
          <a:blip r:embed="rId15"/>
          <a:srcRect/>
          <a:stretch>
            <a:fillRect/>
          </a:stretch>
        </p:blipFill>
        <p:spPr>
          <a:xfrm>
            <a:off x="3476606" y="3462511"/>
            <a:ext cx="2099372" cy="566426"/>
          </a:xfrm>
          <a:prstGeom prst="rect">
            <a:avLst/>
          </a:prstGeom>
        </p:spPr>
      </p:pic>
      <p:sp>
        <p:nvSpPr>
          <p:cNvPr id="99" name="TextBox 99"/>
          <p:cNvSpPr txBox="1"/>
          <p:nvPr/>
        </p:nvSpPr>
        <p:spPr>
          <a:xfrm>
            <a:off x="1643466" y="2708766"/>
            <a:ext cx="4383534" cy="477098"/>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Retail and E-Commerce</a:t>
            </a:r>
          </a:p>
        </p:txBody>
      </p:sp>
      <p:grpSp>
        <p:nvGrpSpPr>
          <p:cNvPr id="109" name="Group 108"/>
          <p:cNvGrpSpPr/>
          <p:nvPr/>
        </p:nvGrpSpPr>
        <p:grpSpPr>
          <a:xfrm>
            <a:off x="7387045" y="6623079"/>
            <a:ext cx="6335335" cy="3217302"/>
            <a:chOff x="12571175" y="6370134"/>
            <a:chExt cx="4398770" cy="2541401"/>
          </a:xfrm>
        </p:grpSpPr>
        <p:grpSp>
          <p:nvGrpSpPr>
            <p:cNvPr id="23" name="Group 23"/>
            <p:cNvGrpSpPr/>
            <p:nvPr/>
          </p:nvGrpSpPr>
          <p:grpSpPr>
            <a:xfrm>
              <a:off x="13867909" y="7215764"/>
              <a:ext cx="812977" cy="439609"/>
              <a:chOff x="0" y="0"/>
              <a:chExt cx="334557" cy="180908"/>
            </a:xfrm>
          </p:grpSpPr>
          <p:sp>
            <p:nvSpPr>
              <p:cNvPr id="24" name="Freeform 24"/>
              <p:cNvSpPr/>
              <p:nvPr/>
            </p:nvSpPr>
            <p:spPr>
              <a:xfrm>
                <a:off x="0" y="0"/>
                <a:ext cx="334557" cy="180908"/>
              </a:xfrm>
              <a:custGeom>
                <a:avLst/>
                <a:gdLst/>
                <a:ahLst/>
                <a:cxnLst/>
                <a:rect l="l" t="t" r="r" b="b"/>
                <a:pathLst>
                  <a:path w="334557" h="180908">
                    <a:moveTo>
                      <a:pt x="0" y="0"/>
                    </a:moveTo>
                    <a:lnTo>
                      <a:pt x="334557" y="0"/>
                    </a:lnTo>
                    <a:lnTo>
                      <a:pt x="334557" y="180908"/>
                    </a:lnTo>
                    <a:lnTo>
                      <a:pt x="0" y="180908"/>
                    </a:lnTo>
                    <a:close/>
                  </a:path>
                </a:pathLst>
              </a:custGeom>
              <a:solidFill>
                <a:srgbClr val="FFFFFF"/>
              </a:solidFill>
            </p:spPr>
            <p:txBody>
              <a:bodyPr/>
              <a:lstStyle/>
              <a:p>
                <a:endParaRPr lang="en-IN"/>
              </a:p>
            </p:txBody>
          </p:sp>
        </p:grpSp>
        <p:pic>
          <p:nvPicPr>
            <p:cNvPr id="52" name="Picture 52"/>
            <p:cNvPicPr>
              <a:picLocks noChangeAspect="1"/>
            </p:cNvPicPr>
            <p:nvPr/>
          </p:nvPicPr>
          <p:blipFill>
            <a:blip r:embed="rId16"/>
            <a:srcRect l="9533" t="38609" r="10847" b="36372"/>
            <a:stretch>
              <a:fillRect/>
            </a:stretch>
          </p:blipFill>
          <p:spPr>
            <a:xfrm>
              <a:off x="14055607" y="7767893"/>
              <a:ext cx="1520162" cy="317868"/>
            </a:xfrm>
            <a:prstGeom prst="rect">
              <a:avLst/>
            </a:prstGeom>
          </p:spPr>
        </p:pic>
        <p:pic>
          <p:nvPicPr>
            <p:cNvPr id="53" name="Picture 53"/>
            <p:cNvPicPr>
              <a:picLocks noChangeAspect="1"/>
            </p:cNvPicPr>
            <p:nvPr/>
          </p:nvPicPr>
          <p:blipFill>
            <a:blip r:embed="rId17"/>
            <a:srcRect t="24198" b="24251"/>
            <a:stretch>
              <a:fillRect/>
            </a:stretch>
          </p:blipFill>
          <p:spPr>
            <a:xfrm>
              <a:off x="12627106" y="7145223"/>
              <a:ext cx="1288752" cy="442095"/>
            </a:xfrm>
            <a:prstGeom prst="rect">
              <a:avLst/>
            </a:prstGeom>
          </p:spPr>
        </p:pic>
        <p:pic>
          <p:nvPicPr>
            <p:cNvPr id="54" name="Picture 54"/>
            <p:cNvPicPr>
              <a:picLocks noChangeAspect="1"/>
            </p:cNvPicPr>
            <p:nvPr/>
          </p:nvPicPr>
          <p:blipFill>
            <a:blip r:embed="rId18"/>
            <a:srcRect l="9533" t="26715" r="9345" b="25542"/>
            <a:stretch>
              <a:fillRect/>
            </a:stretch>
          </p:blipFill>
          <p:spPr>
            <a:xfrm>
              <a:off x="12680014" y="7785853"/>
              <a:ext cx="1183663" cy="463573"/>
            </a:xfrm>
            <a:prstGeom prst="rect">
              <a:avLst/>
            </a:prstGeom>
          </p:spPr>
        </p:pic>
        <p:pic>
          <p:nvPicPr>
            <p:cNvPr id="55" name="Picture 55"/>
            <p:cNvPicPr>
              <a:picLocks noChangeAspect="1"/>
            </p:cNvPicPr>
            <p:nvPr/>
          </p:nvPicPr>
          <p:blipFill>
            <a:blip r:embed="rId19"/>
            <a:srcRect l="18058" t="21088" r="19646" b="12366"/>
            <a:stretch>
              <a:fillRect/>
            </a:stretch>
          </p:blipFill>
          <p:spPr>
            <a:xfrm>
              <a:off x="15960274" y="8008660"/>
              <a:ext cx="821914" cy="476311"/>
            </a:xfrm>
            <a:prstGeom prst="rect">
              <a:avLst/>
            </a:prstGeom>
          </p:spPr>
        </p:pic>
        <p:pic>
          <p:nvPicPr>
            <p:cNvPr id="56" name="Picture 56"/>
            <p:cNvPicPr>
              <a:picLocks noChangeAspect="1"/>
            </p:cNvPicPr>
            <p:nvPr/>
          </p:nvPicPr>
          <p:blipFill>
            <a:blip r:embed="rId20"/>
            <a:srcRect l="12943" t="5774" r="11669" b="7848"/>
            <a:stretch>
              <a:fillRect/>
            </a:stretch>
          </p:blipFill>
          <p:spPr>
            <a:xfrm>
              <a:off x="14161422" y="6747103"/>
              <a:ext cx="1465906" cy="900407"/>
            </a:xfrm>
            <a:prstGeom prst="rect">
              <a:avLst/>
            </a:prstGeom>
          </p:spPr>
        </p:pic>
        <p:pic>
          <p:nvPicPr>
            <p:cNvPr id="57" name="Picture 57"/>
            <p:cNvPicPr>
              <a:picLocks noChangeAspect="1"/>
            </p:cNvPicPr>
            <p:nvPr/>
          </p:nvPicPr>
          <p:blipFill>
            <a:blip r:embed="rId21"/>
            <a:srcRect/>
            <a:stretch>
              <a:fillRect/>
            </a:stretch>
          </p:blipFill>
          <p:spPr>
            <a:xfrm>
              <a:off x="12697277" y="8387272"/>
              <a:ext cx="1762229" cy="524263"/>
            </a:xfrm>
            <a:prstGeom prst="rect">
              <a:avLst/>
            </a:prstGeom>
          </p:spPr>
        </p:pic>
        <p:pic>
          <p:nvPicPr>
            <p:cNvPr id="58" name="Picture 58"/>
            <p:cNvPicPr>
              <a:picLocks noChangeAspect="1"/>
            </p:cNvPicPr>
            <p:nvPr/>
          </p:nvPicPr>
          <p:blipFill>
            <a:blip r:embed="rId22"/>
            <a:srcRect t="34512" b="34913"/>
            <a:stretch>
              <a:fillRect/>
            </a:stretch>
          </p:blipFill>
          <p:spPr>
            <a:xfrm>
              <a:off x="15589922" y="7527126"/>
              <a:ext cx="1315243" cy="396240"/>
            </a:xfrm>
            <a:prstGeom prst="rect">
              <a:avLst/>
            </a:prstGeom>
          </p:spPr>
        </p:pic>
        <p:pic>
          <p:nvPicPr>
            <p:cNvPr id="59" name="Picture 59"/>
            <p:cNvPicPr>
              <a:picLocks noChangeAspect="1"/>
            </p:cNvPicPr>
            <p:nvPr/>
          </p:nvPicPr>
          <p:blipFill>
            <a:blip r:embed="rId23"/>
            <a:srcRect l="25579" t="16778" r="29160" b="32571"/>
            <a:stretch>
              <a:fillRect/>
            </a:stretch>
          </p:blipFill>
          <p:spPr>
            <a:xfrm>
              <a:off x="15743701" y="6624251"/>
              <a:ext cx="1063092" cy="792351"/>
            </a:xfrm>
            <a:prstGeom prst="rect">
              <a:avLst/>
            </a:prstGeom>
          </p:spPr>
        </p:pic>
        <p:pic>
          <p:nvPicPr>
            <p:cNvPr id="60" name="Picture 60"/>
            <p:cNvPicPr>
              <a:picLocks noChangeAspect="1"/>
            </p:cNvPicPr>
            <p:nvPr/>
          </p:nvPicPr>
          <p:blipFill>
            <a:blip r:embed="rId24"/>
            <a:srcRect l="3340" t="6717" r="3791" b="12160"/>
            <a:stretch>
              <a:fillRect/>
            </a:stretch>
          </p:blipFill>
          <p:spPr>
            <a:xfrm>
              <a:off x="14642590" y="8466844"/>
              <a:ext cx="1288752" cy="384156"/>
            </a:xfrm>
            <a:prstGeom prst="rect">
              <a:avLst/>
            </a:prstGeom>
          </p:spPr>
        </p:pic>
        <p:sp>
          <p:nvSpPr>
            <p:cNvPr id="100" name="TextBox 100"/>
            <p:cNvSpPr txBox="1"/>
            <p:nvPr/>
          </p:nvSpPr>
          <p:spPr>
            <a:xfrm>
              <a:off x="12571175" y="6370134"/>
              <a:ext cx="4398770"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Health Care and Pharma</a:t>
              </a:r>
            </a:p>
          </p:txBody>
        </p:sp>
      </p:grpSp>
      <p:grpSp>
        <p:nvGrpSpPr>
          <p:cNvPr id="108" name="Group 107"/>
          <p:cNvGrpSpPr/>
          <p:nvPr/>
        </p:nvGrpSpPr>
        <p:grpSpPr>
          <a:xfrm>
            <a:off x="9113052" y="2845452"/>
            <a:ext cx="4336739" cy="3227775"/>
            <a:chOff x="14268218" y="2652147"/>
            <a:chExt cx="2914638" cy="2796848"/>
          </a:xfrm>
        </p:grpSpPr>
        <p:pic>
          <p:nvPicPr>
            <p:cNvPr id="61" name="Picture 61"/>
            <p:cNvPicPr>
              <a:picLocks noChangeAspect="1"/>
            </p:cNvPicPr>
            <p:nvPr/>
          </p:nvPicPr>
          <p:blipFill>
            <a:blip r:embed="rId25"/>
            <a:srcRect t="25853" b="29346"/>
            <a:stretch>
              <a:fillRect/>
            </a:stretch>
          </p:blipFill>
          <p:spPr>
            <a:xfrm>
              <a:off x="14268218" y="3743429"/>
              <a:ext cx="1301778" cy="327687"/>
            </a:xfrm>
            <a:prstGeom prst="rect">
              <a:avLst/>
            </a:prstGeom>
          </p:spPr>
        </p:pic>
        <p:pic>
          <p:nvPicPr>
            <p:cNvPr id="62" name="Picture 62"/>
            <p:cNvPicPr>
              <a:picLocks noChangeAspect="1"/>
            </p:cNvPicPr>
            <p:nvPr/>
          </p:nvPicPr>
          <p:blipFill>
            <a:blip r:embed="rId26"/>
            <a:srcRect/>
            <a:stretch>
              <a:fillRect/>
            </a:stretch>
          </p:blipFill>
          <p:spPr>
            <a:xfrm>
              <a:off x="15780520" y="4264126"/>
              <a:ext cx="1262353" cy="437351"/>
            </a:xfrm>
            <a:prstGeom prst="rect">
              <a:avLst/>
            </a:prstGeom>
          </p:spPr>
        </p:pic>
        <p:pic>
          <p:nvPicPr>
            <p:cNvPr id="63" name="Picture 63"/>
            <p:cNvPicPr>
              <a:picLocks noChangeAspect="1"/>
            </p:cNvPicPr>
            <p:nvPr/>
          </p:nvPicPr>
          <p:blipFill>
            <a:blip r:embed="rId27"/>
            <a:srcRect/>
            <a:stretch>
              <a:fillRect/>
            </a:stretch>
          </p:blipFill>
          <p:spPr>
            <a:xfrm>
              <a:off x="14311177" y="4508514"/>
              <a:ext cx="1186347" cy="455286"/>
            </a:xfrm>
            <a:prstGeom prst="rect">
              <a:avLst/>
            </a:prstGeom>
          </p:spPr>
        </p:pic>
        <p:pic>
          <p:nvPicPr>
            <p:cNvPr id="64" name="Picture 64"/>
            <p:cNvPicPr>
              <a:picLocks noChangeAspect="1"/>
            </p:cNvPicPr>
            <p:nvPr/>
          </p:nvPicPr>
          <p:blipFill>
            <a:blip r:embed="rId28"/>
            <a:srcRect l="4479" t="16239" r="6173" b="19833"/>
            <a:stretch>
              <a:fillRect/>
            </a:stretch>
          </p:blipFill>
          <p:spPr>
            <a:xfrm>
              <a:off x="15309439" y="5132752"/>
              <a:ext cx="1873417" cy="316243"/>
            </a:xfrm>
            <a:prstGeom prst="rect">
              <a:avLst/>
            </a:prstGeom>
          </p:spPr>
        </p:pic>
        <p:pic>
          <p:nvPicPr>
            <p:cNvPr id="65" name="Picture 65"/>
            <p:cNvPicPr>
              <a:picLocks noChangeAspect="1"/>
            </p:cNvPicPr>
            <p:nvPr/>
          </p:nvPicPr>
          <p:blipFill>
            <a:blip r:embed="rId29"/>
            <a:srcRect/>
            <a:stretch>
              <a:fillRect/>
            </a:stretch>
          </p:blipFill>
          <p:spPr>
            <a:xfrm>
              <a:off x="15968499" y="3122243"/>
              <a:ext cx="964732" cy="636723"/>
            </a:xfrm>
            <a:prstGeom prst="rect">
              <a:avLst/>
            </a:prstGeom>
          </p:spPr>
        </p:pic>
        <p:sp>
          <p:nvSpPr>
            <p:cNvPr id="101" name="TextBox 101"/>
            <p:cNvSpPr txBox="1"/>
            <p:nvPr/>
          </p:nvSpPr>
          <p:spPr>
            <a:xfrm>
              <a:off x="14428555" y="2652147"/>
              <a:ext cx="1147621" cy="396240"/>
            </a:xfrm>
            <a:prstGeom prst="rect">
              <a:avLst/>
            </a:prstGeom>
          </p:spPr>
          <p:txBody>
            <a:bodyPr lIns="0" tIns="0" rIns="0" bIns="0" rtlCol="0" anchor="t">
              <a:spAutoFit/>
            </a:bodyPr>
            <a:lstStyle/>
            <a:p>
              <a:pPr>
                <a:lnSpc>
                  <a:spcPts val="3359"/>
                </a:lnSpc>
              </a:pPr>
              <a:r>
                <a:rPr lang="en-US" sz="2400" u="sng" dirty="0">
                  <a:solidFill>
                    <a:srgbClr val="000000"/>
                  </a:solidFill>
                  <a:latin typeface="Montserrat Bold"/>
                </a:rPr>
                <a:t>OEMs</a:t>
              </a:r>
            </a:p>
          </p:txBody>
        </p:sp>
      </p:grpSp>
      <p:sp>
        <p:nvSpPr>
          <p:cNvPr id="102" name="TextBox 102"/>
          <p:cNvSpPr txBox="1"/>
          <p:nvPr/>
        </p:nvSpPr>
        <p:spPr>
          <a:xfrm>
            <a:off x="1495186" y="6580705"/>
            <a:ext cx="4372214" cy="436017"/>
          </a:xfrm>
          <a:prstGeom prst="rect">
            <a:avLst/>
          </a:prstGeom>
        </p:spPr>
        <p:txBody>
          <a:bodyPr wrap="square" lIns="0" tIns="0" rIns="0" bIns="0" rtlCol="0" anchor="t">
            <a:spAutoFit/>
          </a:bodyPr>
          <a:lstStyle/>
          <a:p>
            <a:pPr>
              <a:lnSpc>
                <a:spcPts val="3359"/>
              </a:lnSpc>
            </a:pPr>
            <a:r>
              <a:rPr lang="en-US" sz="2400" u="sng" dirty="0">
                <a:solidFill>
                  <a:srgbClr val="000000"/>
                </a:solidFill>
                <a:latin typeface="Montserrat Bold"/>
              </a:rPr>
              <a:t>Food, Dairy and Beverage</a:t>
            </a:r>
          </a:p>
        </p:txBody>
      </p:sp>
      <p:grpSp>
        <p:nvGrpSpPr>
          <p:cNvPr id="104" name="Group 2"/>
          <p:cNvGrpSpPr/>
          <p:nvPr/>
        </p:nvGrpSpPr>
        <p:grpSpPr>
          <a:xfrm>
            <a:off x="1028700" y="1028700"/>
            <a:ext cx="6294032" cy="955753"/>
            <a:chOff x="0" y="0"/>
            <a:chExt cx="954034" cy="323304"/>
          </a:xfrm>
        </p:grpSpPr>
        <p:sp>
          <p:nvSpPr>
            <p:cNvPr id="105" name="Freeform 3"/>
            <p:cNvSpPr/>
            <p:nvPr/>
          </p:nvSpPr>
          <p:spPr>
            <a:xfrm>
              <a:off x="0" y="0"/>
              <a:ext cx="954034" cy="323304"/>
            </a:xfrm>
            <a:custGeom>
              <a:avLst/>
              <a:gdLst/>
              <a:ahLst/>
              <a:cxnLst/>
              <a:rect l="l" t="t" r="r" b="b"/>
              <a:pathLst>
                <a:path w="954034" h="323304">
                  <a:moveTo>
                    <a:pt x="0" y="0"/>
                  </a:moveTo>
                  <a:lnTo>
                    <a:pt x="954034" y="0"/>
                  </a:lnTo>
                  <a:lnTo>
                    <a:pt x="954034" y="323304"/>
                  </a:lnTo>
                  <a:lnTo>
                    <a:pt x="0" y="323304"/>
                  </a:lnTo>
                  <a:close/>
                </a:path>
              </a:pathLst>
            </a:custGeom>
            <a:solidFill>
              <a:srgbClr val="B47401"/>
            </a:solidFill>
          </p:spPr>
          <p:txBody>
            <a:bodyPr/>
            <a:lstStyle/>
            <a:p>
              <a:endParaRPr lang="en-IN"/>
            </a:p>
          </p:txBody>
        </p:sp>
      </p:grpSp>
      <p:sp>
        <p:nvSpPr>
          <p:cNvPr id="106" name="TextBox 96"/>
          <p:cNvSpPr txBox="1"/>
          <p:nvPr/>
        </p:nvSpPr>
        <p:spPr>
          <a:xfrm>
            <a:off x="1386682" y="1166534"/>
            <a:ext cx="6148729" cy="641201"/>
          </a:xfrm>
          <a:prstGeom prst="rect">
            <a:avLst/>
          </a:prstGeom>
        </p:spPr>
        <p:txBody>
          <a:bodyPr wrap="square" lIns="0" tIns="0" rIns="0" bIns="0" rtlCol="0" anchor="t">
            <a:spAutoFit/>
          </a:bodyPr>
          <a:lstStyle/>
          <a:p>
            <a:pPr>
              <a:lnSpc>
                <a:spcPts val="5040"/>
              </a:lnSpc>
            </a:pPr>
            <a:r>
              <a:rPr lang="en-US" sz="3600" dirty="0">
                <a:solidFill>
                  <a:srgbClr val="FFFFFF"/>
                </a:solidFill>
                <a:latin typeface="Montserrat Semi-Bold Bold"/>
              </a:rPr>
              <a:t>Clientele across sectors:</a:t>
            </a:r>
          </a:p>
        </p:txBody>
      </p:sp>
      <p:grpSp>
        <p:nvGrpSpPr>
          <p:cNvPr id="112" name="Group 4"/>
          <p:cNvGrpSpPr/>
          <p:nvPr/>
        </p:nvGrpSpPr>
        <p:grpSpPr>
          <a:xfrm>
            <a:off x="13912677" y="2531711"/>
            <a:ext cx="3918123" cy="7657370"/>
            <a:chOff x="0" y="0"/>
            <a:chExt cx="5497332" cy="3793660"/>
          </a:xfrm>
        </p:grpSpPr>
        <p:sp>
          <p:nvSpPr>
            <p:cNvPr id="113" name="Freeform 5"/>
            <p:cNvSpPr/>
            <p:nvPr/>
          </p:nvSpPr>
          <p:spPr>
            <a:xfrm>
              <a:off x="72390" y="72390"/>
              <a:ext cx="5352552" cy="3648880"/>
            </a:xfrm>
            <a:custGeom>
              <a:avLst/>
              <a:gdLst/>
              <a:ahLst/>
              <a:cxnLst/>
              <a:rect l="l" t="t" r="r" b="b"/>
              <a:pathLst>
                <a:path w="5352552" h="3648880">
                  <a:moveTo>
                    <a:pt x="0" y="0"/>
                  </a:moveTo>
                  <a:lnTo>
                    <a:pt x="5352552" y="0"/>
                  </a:lnTo>
                  <a:lnTo>
                    <a:pt x="5352552" y="3648880"/>
                  </a:lnTo>
                  <a:lnTo>
                    <a:pt x="0" y="3648880"/>
                  </a:lnTo>
                  <a:lnTo>
                    <a:pt x="0" y="0"/>
                  </a:lnTo>
                  <a:close/>
                </a:path>
              </a:pathLst>
            </a:custGeom>
            <a:solidFill>
              <a:srgbClr val="FFFFFF">
                <a:alpha val="9804"/>
              </a:srgbClr>
            </a:solidFill>
          </p:spPr>
          <p:txBody>
            <a:bodyPr/>
            <a:lstStyle/>
            <a:p>
              <a:endParaRPr lang="en-IN"/>
            </a:p>
          </p:txBody>
        </p:sp>
        <p:sp>
          <p:nvSpPr>
            <p:cNvPr id="114" name="Freeform 6"/>
            <p:cNvSpPr/>
            <p:nvPr/>
          </p:nvSpPr>
          <p:spPr>
            <a:xfrm>
              <a:off x="0" y="0"/>
              <a:ext cx="5497332" cy="3793660"/>
            </a:xfrm>
            <a:custGeom>
              <a:avLst/>
              <a:gdLst/>
              <a:ahLst/>
              <a:cxnLst/>
              <a:rect l="l" t="t" r="r" b="b"/>
              <a:pathLst>
                <a:path w="5497332" h="3793660">
                  <a:moveTo>
                    <a:pt x="5352552" y="3648880"/>
                  </a:moveTo>
                  <a:lnTo>
                    <a:pt x="5497332" y="3648880"/>
                  </a:lnTo>
                  <a:lnTo>
                    <a:pt x="5497332" y="3793660"/>
                  </a:lnTo>
                  <a:lnTo>
                    <a:pt x="5352552" y="3793660"/>
                  </a:lnTo>
                  <a:lnTo>
                    <a:pt x="5352552" y="3648880"/>
                  </a:lnTo>
                  <a:close/>
                  <a:moveTo>
                    <a:pt x="0" y="144780"/>
                  </a:moveTo>
                  <a:lnTo>
                    <a:pt x="144780" y="144780"/>
                  </a:lnTo>
                  <a:lnTo>
                    <a:pt x="144780" y="3648880"/>
                  </a:lnTo>
                  <a:lnTo>
                    <a:pt x="0" y="3648880"/>
                  </a:lnTo>
                  <a:lnTo>
                    <a:pt x="0" y="144780"/>
                  </a:lnTo>
                  <a:close/>
                  <a:moveTo>
                    <a:pt x="0" y="3648880"/>
                  </a:moveTo>
                  <a:lnTo>
                    <a:pt x="144780" y="3648880"/>
                  </a:lnTo>
                  <a:lnTo>
                    <a:pt x="144780" y="3793660"/>
                  </a:lnTo>
                  <a:lnTo>
                    <a:pt x="0" y="3793660"/>
                  </a:lnTo>
                  <a:lnTo>
                    <a:pt x="0" y="3648880"/>
                  </a:lnTo>
                  <a:close/>
                  <a:moveTo>
                    <a:pt x="5352552" y="144780"/>
                  </a:moveTo>
                  <a:lnTo>
                    <a:pt x="5497332" y="144780"/>
                  </a:lnTo>
                  <a:lnTo>
                    <a:pt x="5497332" y="3648880"/>
                  </a:lnTo>
                  <a:lnTo>
                    <a:pt x="5352552" y="3648880"/>
                  </a:lnTo>
                  <a:lnTo>
                    <a:pt x="5352552" y="144780"/>
                  </a:lnTo>
                  <a:close/>
                  <a:moveTo>
                    <a:pt x="144780" y="3648880"/>
                  </a:moveTo>
                  <a:lnTo>
                    <a:pt x="5352552" y="3648880"/>
                  </a:lnTo>
                  <a:lnTo>
                    <a:pt x="5352552" y="3793660"/>
                  </a:lnTo>
                  <a:lnTo>
                    <a:pt x="144780" y="3793660"/>
                  </a:lnTo>
                  <a:lnTo>
                    <a:pt x="144780" y="3648880"/>
                  </a:lnTo>
                  <a:close/>
                  <a:moveTo>
                    <a:pt x="5352552" y="0"/>
                  </a:moveTo>
                  <a:lnTo>
                    <a:pt x="5497332" y="0"/>
                  </a:lnTo>
                  <a:lnTo>
                    <a:pt x="5497332" y="144780"/>
                  </a:lnTo>
                  <a:lnTo>
                    <a:pt x="5352552" y="144780"/>
                  </a:lnTo>
                  <a:lnTo>
                    <a:pt x="5352552" y="0"/>
                  </a:lnTo>
                  <a:close/>
                  <a:moveTo>
                    <a:pt x="0" y="0"/>
                  </a:moveTo>
                  <a:lnTo>
                    <a:pt x="144780" y="0"/>
                  </a:lnTo>
                  <a:lnTo>
                    <a:pt x="144780" y="144780"/>
                  </a:lnTo>
                  <a:lnTo>
                    <a:pt x="0" y="144780"/>
                  </a:lnTo>
                  <a:lnTo>
                    <a:pt x="0" y="0"/>
                  </a:lnTo>
                  <a:close/>
                  <a:moveTo>
                    <a:pt x="144780" y="0"/>
                  </a:moveTo>
                  <a:lnTo>
                    <a:pt x="5352552" y="0"/>
                  </a:lnTo>
                  <a:lnTo>
                    <a:pt x="5352552" y="144780"/>
                  </a:lnTo>
                  <a:lnTo>
                    <a:pt x="144780" y="144780"/>
                  </a:lnTo>
                  <a:lnTo>
                    <a:pt x="144780" y="0"/>
                  </a:lnTo>
                  <a:close/>
                </a:path>
              </a:pathLst>
            </a:custGeom>
            <a:solidFill>
              <a:srgbClr val="B47401">
                <a:alpha val="9804"/>
              </a:srgbClr>
            </a:solidFill>
          </p:spPr>
          <p:txBody>
            <a:bodyPr/>
            <a:lstStyle/>
            <a:p>
              <a:endParaRPr lang="en-IN"/>
            </a:p>
          </p:txBody>
        </p:sp>
      </p:grpSp>
      <p:grpSp>
        <p:nvGrpSpPr>
          <p:cNvPr id="115" name="Group 7"/>
          <p:cNvGrpSpPr/>
          <p:nvPr/>
        </p:nvGrpSpPr>
        <p:grpSpPr>
          <a:xfrm>
            <a:off x="14324150" y="6057900"/>
            <a:ext cx="2833912" cy="533126"/>
            <a:chOff x="0" y="0"/>
            <a:chExt cx="1422992" cy="267698"/>
          </a:xfrm>
        </p:grpSpPr>
        <p:sp>
          <p:nvSpPr>
            <p:cNvPr id="116" name="Freeform 8"/>
            <p:cNvSpPr/>
            <p:nvPr/>
          </p:nvSpPr>
          <p:spPr>
            <a:xfrm>
              <a:off x="0" y="0"/>
              <a:ext cx="1422992" cy="267698"/>
            </a:xfrm>
            <a:custGeom>
              <a:avLst/>
              <a:gdLst/>
              <a:ahLst/>
              <a:cxnLst/>
              <a:rect l="l" t="t" r="r" b="b"/>
              <a:pathLst>
                <a:path w="1422992" h="267698">
                  <a:moveTo>
                    <a:pt x="0" y="0"/>
                  </a:moveTo>
                  <a:lnTo>
                    <a:pt x="1422992" y="0"/>
                  </a:lnTo>
                  <a:lnTo>
                    <a:pt x="1422992" y="267698"/>
                  </a:lnTo>
                  <a:lnTo>
                    <a:pt x="0" y="267698"/>
                  </a:lnTo>
                  <a:close/>
                </a:path>
              </a:pathLst>
            </a:custGeom>
            <a:solidFill>
              <a:srgbClr val="000000"/>
            </a:solidFill>
          </p:spPr>
          <p:txBody>
            <a:bodyPr/>
            <a:lstStyle/>
            <a:p>
              <a:endParaRPr lang="en-IN"/>
            </a:p>
          </p:txBody>
        </p:sp>
      </p:grpSp>
      <p:pic>
        <p:nvPicPr>
          <p:cNvPr id="117" name="Picture 43"/>
          <p:cNvPicPr>
            <a:picLocks noChangeAspect="1"/>
          </p:cNvPicPr>
          <p:nvPr/>
        </p:nvPicPr>
        <p:blipFill>
          <a:blip r:embed="rId30"/>
          <a:srcRect l="16534" r="16291"/>
          <a:stretch>
            <a:fillRect/>
          </a:stretch>
        </p:blipFill>
        <p:spPr>
          <a:xfrm>
            <a:off x="15787098" y="3993652"/>
            <a:ext cx="1942081" cy="1001057"/>
          </a:xfrm>
          <a:prstGeom prst="rect">
            <a:avLst/>
          </a:prstGeom>
        </p:spPr>
      </p:pic>
      <p:pic>
        <p:nvPicPr>
          <p:cNvPr id="118" name="Picture 44"/>
          <p:cNvPicPr>
            <a:picLocks noChangeAspect="1"/>
          </p:cNvPicPr>
          <p:nvPr/>
        </p:nvPicPr>
        <p:blipFill rotWithShape="1">
          <a:blip r:embed="rId31"/>
          <a:srcRect l="17150" t="17635" r="16072" b="4840"/>
          <a:stretch/>
        </p:blipFill>
        <p:spPr>
          <a:xfrm>
            <a:off x="14400350" y="4105724"/>
            <a:ext cx="1411354" cy="917544"/>
          </a:xfrm>
          <a:prstGeom prst="rect">
            <a:avLst/>
          </a:prstGeom>
        </p:spPr>
      </p:pic>
      <p:pic>
        <p:nvPicPr>
          <p:cNvPr id="119" name="Picture 45"/>
          <p:cNvPicPr>
            <a:picLocks noChangeAspect="1"/>
          </p:cNvPicPr>
          <p:nvPr/>
        </p:nvPicPr>
        <p:blipFill rotWithShape="1">
          <a:blip r:embed="rId32"/>
          <a:srcRect l="4377" t="9051" r="5507" b="536"/>
          <a:stretch/>
        </p:blipFill>
        <p:spPr>
          <a:xfrm>
            <a:off x="14253755" y="6671308"/>
            <a:ext cx="3008807" cy="1001057"/>
          </a:xfrm>
          <a:prstGeom prst="rect">
            <a:avLst/>
          </a:prstGeom>
        </p:spPr>
      </p:pic>
      <p:pic>
        <p:nvPicPr>
          <p:cNvPr id="120" name="Picture 46"/>
          <p:cNvPicPr>
            <a:picLocks noChangeAspect="1"/>
          </p:cNvPicPr>
          <p:nvPr/>
        </p:nvPicPr>
        <p:blipFill>
          <a:blip r:embed="rId33"/>
          <a:srcRect/>
          <a:stretch>
            <a:fillRect/>
          </a:stretch>
        </p:blipFill>
        <p:spPr>
          <a:xfrm>
            <a:off x="14241486" y="5075055"/>
            <a:ext cx="2059334" cy="790270"/>
          </a:xfrm>
          <a:prstGeom prst="rect">
            <a:avLst/>
          </a:prstGeom>
        </p:spPr>
      </p:pic>
      <p:pic>
        <p:nvPicPr>
          <p:cNvPr id="121" name="Picture 47"/>
          <p:cNvPicPr>
            <a:picLocks noChangeAspect="1"/>
          </p:cNvPicPr>
          <p:nvPr/>
        </p:nvPicPr>
        <p:blipFill>
          <a:blip r:embed="rId34"/>
          <a:srcRect l="6750"/>
          <a:stretch>
            <a:fillRect/>
          </a:stretch>
        </p:blipFill>
        <p:spPr>
          <a:xfrm>
            <a:off x="14247950" y="6011366"/>
            <a:ext cx="2822627" cy="579934"/>
          </a:xfrm>
          <a:prstGeom prst="rect">
            <a:avLst/>
          </a:prstGeom>
        </p:spPr>
      </p:pic>
      <p:pic>
        <p:nvPicPr>
          <p:cNvPr id="122" name="Picture 76"/>
          <p:cNvPicPr>
            <a:picLocks noChangeAspect="1"/>
          </p:cNvPicPr>
          <p:nvPr/>
        </p:nvPicPr>
        <p:blipFill>
          <a:blip r:embed="rId35"/>
          <a:srcRect/>
          <a:stretch>
            <a:fillRect/>
          </a:stretch>
        </p:blipFill>
        <p:spPr>
          <a:xfrm>
            <a:off x="14324150" y="3288806"/>
            <a:ext cx="2059335" cy="695721"/>
          </a:xfrm>
          <a:prstGeom prst="rect">
            <a:avLst/>
          </a:prstGeom>
        </p:spPr>
      </p:pic>
      <p:sp>
        <p:nvSpPr>
          <p:cNvPr id="123" name="TextBox 87"/>
          <p:cNvSpPr txBox="1"/>
          <p:nvPr/>
        </p:nvSpPr>
        <p:spPr>
          <a:xfrm>
            <a:off x="14479512" y="2772845"/>
            <a:ext cx="4374053" cy="396240"/>
          </a:xfrm>
          <a:prstGeom prst="rect">
            <a:avLst/>
          </a:prstGeom>
        </p:spPr>
        <p:txBody>
          <a:bodyPr lIns="0" tIns="0" rIns="0" bIns="0" rtlCol="0" anchor="t">
            <a:spAutoFit/>
          </a:bodyPr>
          <a:lstStyle/>
          <a:p>
            <a:pPr>
              <a:lnSpc>
                <a:spcPts val="3359"/>
              </a:lnSpc>
            </a:pPr>
            <a:r>
              <a:rPr lang="en-US" sz="2400" u="sng">
                <a:solidFill>
                  <a:srgbClr val="000000"/>
                </a:solidFill>
                <a:latin typeface="Montserrat Bold"/>
              </a:rPr>
              <a:t>Automotive</a:t>
            </a:r>
          </a:p>
        </p:txBody>
      </p:sp>
      <p:pic>
        <p:nvPicPr>
          <p:cNvPr id="2050" name="Picture 2" descr="Government e Marketplace - Wikipedia">
            <a:extLst>
              <a:ext uri="{FF2B5EF4-FFF2-40B4-BE49-F238E27FC236}">
                <a16:creationId xmlns:a16="http://schemas.microsoft.com/office/drawing/2014/main" id="{C45C2F6D-AAC1-167B-2710-7D2BC62CC71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08583" y="3110015"/>
            <a:ext cx="2672677" cy="1504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HI Digital Showroom">
            <a:extLst>
              <a:ext uri="{FF2B5EF4-FFF2-40B4-BE49-F238E27FC236}">
                <a16:creationId xmlns:a16="http://schemas.microsoft.com/office/drawing/2014/main" id="{458864CA-CAF7-1DC7-2AEA-93BAB0FDBE73}"/>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770218" y="7223705"/>
            <a:ext cx="1443940" cy="78742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470D933D-8F74-B4E7-9095-5067421A2C80}"/>
              </a:ext>
            </a:extLst>
          </p:cNvPr>
          <p:cNvSpPr>
            <a:spLocks noChangeAspect="1" noChangeArrowheads="1"/>
          </p:cNvSpPr>
          <p:nvPr/>
        </p:nvSpPr>
        <p:spPr bwMode="auto">
          <a:xfrm>
            <a:off x="14348083" y="8519344"/>
            <a:ext cx="1059260" cy="1059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4" name="Picture 6" descr="BD (company) - Wikipedia">
            <a:extLst>
              <a:ext uri="{FF2B5EF4-FFF2-40B4-BE49-F238E27FC236}">
                <a16:creationId xmlns:a16="http://schemas.microsoft.com/office/drawing/2014/main" id="{75E44CD8-0E17-E629-0075-486DEA0AF482}"/>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610893" y="7074597"/>
            <a:ext cx="1306382" cy="5016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ix - your crop doctor – Apps on Google Play">
            <a:extLst>
              <a:ext uri="{FF2B5EF4-FFF2-40B4-BE49-F238E27FC236}">
                <a16:creationId xmlns:a16="http://schemas.microsoft.com/office/drawing/2014/main" id="{1F23A596-F523-4EED-B9A7-BE5131BC9C3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456328" y="7357268"/>
            <a:ext cx="996587" cy="9965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rgest Electric Bus Manufacturer in the world | EV ...">
            <a:extLst>
              <a:ext uri="{FF2B5EF4-FFF2-40B4-BE49-F238E27FC236}">
                <a16:creationId xmlns:a16="http://schemas.microsoft.com/office/drawing/2014/main" id="{90503217-3A95-4114-9382-A3CD4F5DB96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4262992" y="7574632"/>
            <a:ext cx="1678583" cy="692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na Koyo Steering (@sona_koyo) / X">
            <a:extLst>
              <a:ext uri="{FF2B5EF4-FFF2-40B4-BE49-F238E27FC236}">
                <a16:creationId xmlns:a16="http://schemas.microsoft.com/office/drawing/2014/main" id="{3995228D-0C8F-40F7-BB37-D10F692601CE}"/>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6290543" y="7591243"/>
            <a:ext cx="981256" cy="98125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About JCBL Group | A Story of Passion">
            <a:extLst>
              <a:ext uri="{FF2B5EF4-FFF2-40B4-BE49-F238E27FC236}">
                <a16:creationId xmlns:a16="http://schemas.microsoft.com/office/drawing/2014/main" id="{69BDFC18-A540-46F4-B458-5ADC3DD269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About JCBL Group | A Story of Passion">
            <a:extLst>
              <a:ext uri="{FF2B5EF4-FFF2-40B4-BE49-F238E27FC236}">
                <a16:creationId xmlns:a16="http://schemas.microsoft.com/office/drawing/2014/main" id="{17B0BE5F-9245-45A6-A509-C5B54E9D14D9}"/>
              </a:ext>
            </a:extLst>
          </p:cNvPr>
          <p:cNvSpPr>
            <a:spLocks noChangeAspect="1" noChangeArrowheads="1"/>
          </p:cNvSpPr>
          <p:nvPr/>
        </p:nvSpPr>
        <p:spPr bwMode="auto">
          <a:xfrm>
            <a:off x="8991599" y="4991099"/>
            <a:ext cx="1882819" cy="18828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JCBL | LinkedIn">
            <a:extLst>
              <a:ext uri="{FF2B5EF4-FFF2-40B4-BE49-F238E27FC236}">
                <a16:creationId xmlns:a16="http://schemas.microsoft.com/office/drawing/2014/main" id="{A6024D31-E46D-4073-988A-D48AC5DD67E1}"/>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33677" b="30207"/>
          <a:stretch/>
        </p:blipFill>
        <p:spPr bwMode="auto">
          <a:xfrm>
            <a:off x="14182840" y="8358601"/>
            <a:ext cx="1825637" cy="6880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amvardhana Motherson Reflectec to acquire 75% stake in ...">
            <a:extLst>
              <a:ext uri="{FF2B5EF4-FFF2-40B4-BE49-F238E27FC236}">
                <a16:creationId xmlns:a16="http://schemas.microsoft.com/office/drawing/2014/main" id="{68B3DF93-4897-4362-ABA1-89031A3C8874}"/>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5785313" y="8651893"/>
            <a:ext cx="1825637" cy="1024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C86886-78FD-492A-8CA9-813C697B7DE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652210" y="4583807"/>
            <a:ext cx="1504571" cy="1504571"/>
          </a:xfrm>
          <a:prstGeom prst="rect">
            <a:avLst/>
          </a:prstGeom>
        </p:spPr>
      </p:pic>
      <p:pic>
        <p:nvPicPr>
          <p:cNvPr id="18" name="Picture 17">
            <a:extLst>
              <a:ext uri="{FF2B5EF4-FFF2-40B4-BE49-F238E27FC236}">
                <a16:creationId xmlns:a16="http://schemas.microsoft.com/office/drawing/2014/main" id="{63F52DA8-5765-45D3-8895-AB321E36E13E}"/>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009806" y="8136944"/>
            <a:ext cx="815328" cy="815328"/>
          </a:xfrm>
          <a:prstGeom prst="rect">
            <a:avLst/>
          </a:prstGeom>
        </p:spPr>
      </p:pic>
      <p:pic>
        <p:nvPicPr>
          <p:cNvPr id="30" name="Picture 29">
            <a:extLst>
              <a:ext uri="{FF2B5EF4-FFF2-40B4-BE49-F238E27FC236}">
                <a16:creationId xmlns:a16="http://schemas.microsoft.com/office/drawing/2014/main" id="{AD819BC2-1F28-4EC2-8A8A-5DBE611B9EA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416504" y="6893352"/>
            <a:ext cx="1443940" cy="978519"/>
          </a:xfrm>
          <a:prstGeom prst="rect">
            <a:avLst/>
          </a:prstGeom>
        </p:spPr>
      </p:pic>
      <p:grpSp>
        <p:nvGrpSpPr>
          <p:cNvPr id="8" name="Group 20">
            <a:extLst>
              <a:ext uri="{FF2B5EF4-FFF2-40B4-BE49-F238E27FC236}">
                <a16:creationId xmlns:a16="http://schemas.microsoft.com/office/drawing/2014/main" id="{ED0D77AD-B567-FBC3-073A-B5852EF0E284}"/>
              </a:ext>
            </a:extLst>
          </p:cNvPr>
          <p:cNvGrpSpPr/>
          <p:nvPr/>
        </p:nvGrpSpPr>
        <p:grpSpPr>
          <a:xfrm>
            <a:off x="976750" y="6362700"/>
            <a:ext cx="6188019" cy="3654259"/>
            <a:chOff x="0" y="0"/>
            <a:chExt cx="5497332" cy="3876936"/>
          </a:xfrm>
        </p:grpSpPr>
        <p:sp>
          <p:nvSpPr>
            <p:cNvPr id="10" name="Freeform 21">
              <a:extLst>
                <a:ext uri="{FF2B5EF4-FFF2-40B4-BE49-F238E27FC236}">
                  <a16:creationId xmlns:a16="http://schemas.microsoft.com/office/drawing/2014/main" id="{F7985D6A-57A7-F945-0272-F834E3F07449}"/>
                </a:ext>
              </a:extLst>
            </p:cNvPr>
            <p:cNvSpPr/>
            <p:nvPr/>
          </p:nvSpPr>
          <p:spPr>
            <a:xfrm>
              <a:off x="72390" y="72390"/>
              <a:ext cx="5352552" cy="3732156"/>
            </a:xfrm>
            <a:custGeom>
              <a:avLst/>
              <a:gdLst/>
              <a:ahLst/>
              <a:cxnLst/>
              <a:rect l="l" t="t" r="r" b="b"/>
              <a:pathLst>
                <a:path w="5352552" h="3732156">
                  <a:moveTo>
                    <a:pt x="0" y="0"/>
                  </a:moveTo>
                  <a:lnTo>
                    <a:pt x="5352552" y="0"/>
                  </a:lnTo>
                  <a:lnTo>
                    <a:pt x="5352552" y="3732156"/>
                  </a:lnTo>
                  <a:lnTo>
                    <a:pt x="0" y="3732156"/>
                  </a:lnTo>
                  <a:lnTo>
                    <a:pt x="0" y="0"/>
                  </a:lnTo>
                  <a:close/>
                </a:path>
              </a:pathLst>
            </a:custGeom>
            <a:solidFill>
              <a:srgbClr val="FFFFFF">
                <a:alpha val="9804"/>
              </a:srgbClr>
            </a:solidFill>
          </p:spPr>
          <p:txBody>
            <a:bodyPr/>
            <a:lstStyle/>
            <a:p>
              <a:endParaRPr lang="en-IN"/>
            </a:p>
          </p:txBody>
        </p:sp>
        <p:sp>
          <p:nvSpPr>
            <p:cNvPr id="11" name="Freeform 22">
              <a:extLst>
                <a:ext uri="{FF2B5EF4-FFF2-40B4-BE49-F238E27FC236}">
                  <a16:creationId xmlns:a16="http://schemas.microsoft.com/office/drawing/2014/main" id="{1ADE65DB-5D37-A0F2-3171-4F45B4E1AE58}"/>
                </a:ext>
              </a:extLst>
            </p:cNvPr>
            <p:cNvSpPr/>
            <p:nvPr/>
          </p:nvSpPr>
          <p:spPr>
            <a:xfrm>
              <a:off x="0" y="0"/>
              <a:ext cx="5497332" cy="3876935"/>
            </a:xfrm>
            <a:custGeom>
              <a:avLst/>
              <a:gdLst/>
              <a:ahLst/>
              <a:cxnLst/>
              <a:rect l="l" t="t" r="r" b="b"/>
              <a:pathLst>
                <a:path w="5497332" h="3876935">
                  <a:moveTo>
                    <a:pt x="5352552" y="3732156"/>
                  </a:moveTo>
                  <a:lnTo>
                    <a:pt x="5497332" y="3732156"/>
                  </a:lnTo>
                  <a:lnTo>
                    <a:pt x="5497332" y="3876935"/>
                  </a:lnTo>
                  <a:lnTo>
                    <a:pt x="5352552" y="3876935"/>
                  </a:lnTo>
                  <a:lnTo>
                    <a:pt x="5352552" y="3732156"/>
                  </a:lnTo>
                  <a:close/>
                  <a:moveTo>
                    <a:pt x="0" y="144780"/>
                  </a:moveTo>
                  <a:lnTo>
                    <a:pt x="144780" y="144780"/>
                  </a:lnTo>
                  <a:lnTo>
                    <a:pt x="144780" y="3732156"/>
                  </a:lnTo>
                  <a:lnTo>
                    <a:pt x="0" y="3732156"/>
                  </a:lnTo>
                  <a:lnTo>
                    <a:pt x="0" y="144780"/>
                  </a:lnTo>
                  <a:close/>
                  <a:moveTo>
                    <a:pt x="0" y="3732156"/>
                  </a:moveTo>
                  <a:lnTo>
                    <a:pt x="144780" y="3732156"/>
                  </a:lnTo>
                  <a:lnTo>
                    <a:pt x="144780" y="3876935"/>
                  </a:lnTo>
                  <a:lnTo>
                    <a:pt x="0" y="3876935"/>
                  </a:lnTo>
                  <a:lnTo>
                    <a:pt x="0" y="3732156"/>
                  </a:lnTo>
                  <a:close/>
                  <a:moveTo>
                    <a:pt x="5352552" y="144780"/>
                  </a:moveTo>
                  <a:lnTo>
                    <a:pt x="5497332" y="144780"/>
                  </a:lnTo>
                  <a:lnTo>
                    <a:pt x="5497332" y="3732156"/>
                  </a:lnTo>
                  <a:lnTo>
                    <a:pt x="5352552" y="3732156"/>
                  </a:lnTo>
                  <a:lnTo>
                    <a:pt x="5352552" y="144780"/>
                  </a:lnTo>
                  <a:close/>
                  <a:moveTo>
                    <a:pt x="144780" y="3732156"/>
                  </a:moveTo>
                  <a:lnTo>
                    <a:pt x="5352552" y="3732156"/>
                  </a:lnTo>
                  <a:lnTo>
                    <a:pt x="5352552" y="3876935"/>
                  </a:lnTo>
                  <a:lnTo>
                    <a:pt x="144780" y="3876935"/>
                  </a:lnTo>
                  <a:lnTo>
                    <a:pt x="144780" y="3732156"/>
                  </a:lnTo>
                  <a:close/>
                  <a:moveTo>
                    <a:pt x="5352552" y="0"/>
                  </a:moveTo>
                  <a:lnTo>
                    <a:pt x="5497332" y="0"/>
                  </a:lnTo>
                  <a:lnTo>
                    <a:pt x="5497332" y="144780"/>
                  </a:lnTo>
                  <a:lnTo>
                    <a:pt x="5352552" y="144780"/>
                  </a:lnTo>
                  <a:lnTo>
                    <a:pt x="5352552" y="0"/>
                  </a:lnTo>
                  <a:close/>
                  <a:moveTo>
                    <a:pt x="0" y="0"/>
                  </a:moveTo>
                  <a:lnTo>
                    <a:pt x="144780" y="0"/>
                  </a:lnTo>
                  <a:lnTo>
                    <a:pt x="144780" y="144780"/>
                  </a:lnTo>
                  <a:lnTo>
                    <a:pt x="0" y="144780"/>
                  </a:lnTo>
                  <a:lnTo>
                    <a:pt x="0" y="0"/>
                  </a:lnTo>
                  <a:close/>
                  <a:moveTo>
                    <a:pt x="144780" y="0"/>
                  </a:moveTo>
                  <a:lnTo>
                    <a:pt x="5352552" y="0"/>
                  </a:lnTo>
                  <a:lnTo>
                    <a:pt x="5352552" y="144780"/>
                  </a:lnTo>
                  <a:lnTo>
                    <a:pt x="144780" y="144780"/>
                  </a:lnTo>
                  <a:lnTo>
                    <a:pt x="144780" y="0"/>
                  </a:lnTo>
                  <a:close/>
                </a:path>
              </a:pathLst>
            </a:custGeom>
            <a:solidFill>
              <a:srgbClr val="B47401">
                <a:alpha val="9804"/>
              </a:srgbClr>
            </a:solidFill>
          </p:spPr>
          <p:txBody>
            <a:bodyPr/>
            <a:lstStyle/>
            <a:p>
              <a:endParaRPr lang="en-IN"/>
            </a:p>
          </p:txBody>
        </p:sp>
      </p:grpSp>
      <p:grpSp>
        <p:nvGrpSpPr>
          <p:cNvPr id="12" name="Group 20">
            <a:extLst>
              <a:ext uri="{FF2B5EF4-FFF2-40B4-BE49-F238E27FC236}">
                <a16:creationId xmlns:a16="http://schemas.microsoft.com/office/drawing/2014/main" id="{1F752F18-5F1F-D56E-2151-2C0C54C3164E}"/>
              </a:ext>
            </a:extLst>
          </p:cNvPr>
          <p:cNvGrpSpPr/>
          <p:nvPr/>
        </p:nvGrpSpPr>
        <p:grpSpPr>
          <a:xfrm>
            <a:off x="8594493" y="2531711"/>
            <a:ext cx="5338563" cy="3832564"/>
            <a:chOff x="0" y="0"/>
            <a:chExt cx="5497332" cy="3876936"/>
          </a:xfrm>
        </p:grpSpPr>
        <p:sp>
          <p:nvSpPr>
            <p:cNvPr id="19" name="Freeform 21">
              <a:extLst>
                <a:ext uri="{FF2B5EF4-FFF2-40B4-BE49-F238E27FC236}">
                  <a16:creationId xmlns:a16="http://schemas.microsoft.com/office/drawing/2014/main" id="{1B7C2C9C-ECA8-4163-D786-2C30FF40C2BE}"/>
                </a:ext>
              </a:extLst>
            </p:cNvPr>
            <p:cNvSpPr/>
            <p:nvPr/>
          </p:nvSpPr>
          <p:spPr>
            <a:xfrm>
              <a:off x="72390" y="72390"/>
              <a:ext cx="5352552" cy="3732156"/>
            </a:xfrm>
            <a:custGeom>
              <a:avLst/>
              <a:gdLst/>
              <a:ahLst/>
              <a:cxnLst/>
              <a:rect l="l" t="t" r="r" b="b"/>
              <a:pathLst>
                <a:path w="5352552" h="3732156">
                  <a:moveTo>
                    <a:pt x="0" y="0"/>
                  </a:moveTo>
                  <a:lnTo>
                    <a:pt x="5352552" y="0"/>
                  </a:lnTo>
                  <a:lnTo>
                    <a:pt x="5352552" y="3732156"/>
                  </a:lnTo>
                  <a:lnTo>
                    <a:pt x="0" y="3732156"/>
                  </a:lnTo>
                  <a:lnTo>
                    <a:pt x="0" y="0"/>
                  </a:lnTo>
                  <a:close/>
                </a:path>
              </a:pathLst>
            </a:custGeom>
            <a:solidFill>
              <a:srgbClr val="FFFFFF">
                <a:alpha val="9804"/>
              </a:srgbClr>
            </a:solidFill>
          </p:spPr>
          <p:txBody>
            <a:bodyPr/>
            <a:lstStyle/>
            <a:p>
              <a:endParaRPr lang="en-IN"/>
            </a:p>
          </p:txBody>
        </p:sp>
        <p:sp>
          <p:nvSpPr>
            <p:cNvPr id="29" name="Freeform 22">
              <a:extLst>
                <a:ext uri="{FF2B5EF4-FFF2-40B4-BE49-F238E27FC236}">
                  <a16:creationId xmlns:a16="http://schemas.microsoft.com/office/drawing/2014/main" id="{1F6FE59D-ABB7-3D93-3397-E800572493AA}"/>
                </a:ext>
              </a:extLst>
            </p:cNvPr>
            <p:cNvSpPr/>
            <p:nvPr/>
          </p:nvSpPr>
          <p:spPr>
            <a:xfrm>
              <a:off x="0" y="0"/>
              <a:ext cx="5497332" cy="3876935"/>
            </a:xfrm>
            <a:custGeom>
              <a:avLst/>
              <a:gdLst/>
              <a:ahLst/>
              <a:cxnLst/>
              <a:rect l="l" t="t" r="r" b="b"/>
              <a:pathLst>
                <a:path w="5497332" h="3876935">
                  <a:moveTo>
                    <a:pt x="5352552" y="3732156"/>
                  </a:moveTo>
                  <a:lnTo>
                    <a:pt x="5497332" y="3732156"/>
                  </a:lnTo>
                  <a:lnTo>
                    <a:pt x="5497332" y="3876935"/>
                  </a:lnTo>
                  <a:lnTo>
                    <a:pt x="5352552" y="3876935"/>
                  </a:lnTo>
                  <a:lnTo>
                    <a:pt x="5352552" y="3732156"/>
                  </a:lnTo>
                  <a:close/>
                  <a:moveTo>
                    <a:pt x="0" y="144780"/>
                  </a:moveTo>
                  <a:lnTo>
                    <a:pt x="144780" y="144780"/>
                  </a:lnTo>
                  <a:lnTo>
                    <a:pt x="144780" y="3732156"/>
                  </a:lnTo>
                  <a:lnTo>
                    <a:pt x="0" y="3732156"/>
                  </a:lnTo>
                  <a:lnTo>
                    <a:pt x="0" y="144780"/>
                  </a:lnTo>
                  <a:close/>
                  <a:moveTo>
                    <a:pt x="0" y="3732156"/>
                  </a:moveTo>
                  <a:lnTo>
                    <a:pt x="144780" y="3732156"/>
                  </a:lnTo>
                  <a:lnTo>
                    <a:pt x="144780" y="3876935"/>
                  </a:lnTo>
                  <a:lnTo>
                    <a:pt x="0" y="3876935"/>
                  </a:lnTo>
                  <a:lnTo>
                    <a:pt x="0" y="3732156"/>
                  </a:lnTo>
                  <a:close/>
                  <a:moveTo>
                    <a:pt x="5352552" y="144780"/>
                  </a:moveTo>
                  <a:lnTo>
                    <a:pt x="5497332" y="144780"/>
                  </a:lnTo>
                  <a:lnTo>
                    <a:pt x="5497332" y="3732156"/>
                  </a:lnTo>
                  <a:lnTo>
                    <a:pt x="5352552" y="3732156"/>
                  </a:lnTo>
                  <a:lnTo>
                    <a:pt x="5352552" y="144780"/>
                  </a:lnTo>
                  <a:close/>
                  <a:moveTo>
                    <a:pt x="144780" y="3732156"/>
                  </a:moveTo>
                  <a:lnTo>
                    <a:pt x="5352552" y="3732156"/>
                  </a:lnTo>
                  <a:lnTo>
                    <a:pt x="5352552" y="3876935"/>
                  </a:lnTo>
                  <a:lnTo>
                    <a:pt x="144780" y="3876935"/>
                  </a:lnTo>
                  <a:lnTo>
                    <a:pt x="144780" y="3732156"/>
                  </a:lnTo>
                  <a:close/>
                  <a:moveTo>
                    <a:pt x="5352552" y="0"/>
                  </a:moveTo>
                  <a:lnTo>
                    <a:pt x="5497332" y="0"/>
                  </a:lnTo>
                  <a:lnTo>
                    <a:pt x="5497332" y="144780"/>
                  </a:lnTo>
                  <a:lnTo>
                    <a:pt x="5352552" y="144780"/>
                  </a:lnTo>
                  <a:lnTo>
                    <a:pt x="5352552" y="0"/>
                  </a:lnTo>
                  <a:close/>
                  <a:moveTo>
                    <a:pt x="0" y="0"/>
                  </a:moveTo>
                  <a:lnTo>
                    <a:pt x="144780" y="0"/>
                  </a:lnTo>
                  <a:lnTo>
                    <a:pt x="144780" y="144780"/>
                  </a:lnTo>
                  <a:lnTo>
                    <a:pt x="0" y="144780"/>
                  </a:lnTo>
                  <a:lnTo>
                    <a:pt x="0" y="0"/>
                  </a:lnTo>
                  <a:close/>
                  <a:moveTo>
                    <a:pt x="144780" y="0"/>
                  </a:moveTo>
                  <a:lnTo>
                    <a:pt x="5352552" y="0"/>
                  </a:lnTo>
                  <a:lnTo>
                    <a:pt x="5352552" y="144780"/>
                  </a:lnTo>
                  <a:lnTo>
                    <a:pt x="144780" y="144780"/>
                  </a:lnTo>
                  <a:lnTo>
                    <a:pt x="144780" y="0"/>
                  </a:lnTo>
                  <a:close/>
                </a:path>
              </a:pathLst>
            </a:custGeom>
            <a:solidFill>
              <a:srgbClr val="B47401">
                <a:alpha val="9804"/>
              </a:srgbClr>
            </a:solidFill>
          </p:spPr>
          <p:txBody>
            <a:bodyPr/>
            <a:lstStyle/>
            <a:p>
              <a:endParaRPr lang="en-IN"/>
            </a:p>
          </p:txBody>
        </p:sp>
      </p:grpSp>
    </p:spTree>
    <p:extLst>
      <p:ext uri="{BB962C8B-B14F-4D97-AF65-F5344CB8AC3E}">
        <p14:creationId xmlns:p14="http://schemas.microsoft.com/office/powerpoint/2010/main" val="341274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5943630" y="2423800"/>
            <a:ext cx="10037727" cy="4832646"/>
            <a:chOff x="0" y="0"/>
            <a:chExt cx="9108081" cy="3903100"/>
          </a:xfrm>
        </p:grpSpPr>
        <p:sp>
          <p:nvSpPr>
            <p:cNvPr id="13" name="Freeform 13"/>
            <p:cNvSpPr/>
            <p:nvPr/>
          </p:nvSpPr>
          <p:spPr>
            <a:xfrm>
              <a:off x="72390" y="72390"/>
              <a:ext cx="8963301" cy="3758320"/>
            </a:xfrm>
            <a:custGeom>
              <a:avLst/>
              <a:gdLst/>
              <a:ahLst/>
              <a:cxnLst/>
              <a:rect l="l" t="t" r="r" b="b"/>
              <a:pathLst>
                <a:path w="8963301" h="3758320">
                  <a:moveTo>
                    <a:pt x="0" y="0"/>
                  </a:moveTo>
                  <a:lnTo>
                    <a:pt x="8963301" y="0"/>
                  </a:lnTo>
                  <a:lnTo>
                    <a:pt x="8963301" y="3758320"/>
                  </a:lnTo>
                  <a:lnTo>
                    <a:pt x="0" y="3758320"/>
                  </a:lnTo>
                  <a:lnTo>
                    <a:pt x="0" y="0"/>
                  </a:lnTo>
                  <a:close/>
                </a:path>
              </a:pathLst>
            </a:custGeom>
            <a:solidFill>
              <a:srgbClr val="FFFFFF">
                <a:alpha val="9804"/>
              </a:srgbClr>
            </a:solidFill>
          </p:spPr>
          <p:txBody>
            <a:bodyPr/>
            <a:lstStyle/>
            <a:p>
              <a:endParaRPr lang="en-IN"/>
            </a:p>
          </p:txBody>
        </p:sp>
        <p:sp>
          <p:nvSpPr>
            <p:cNvPr id="14" name="Freeform 14"/>
            <p:cNvSpPr/>
            <p:nvPr/>
          </p:nvSpPr>
          <p:spPr>
            <a:xfrm>
              <a:off x="0" y="0"/>
              <a:ext cx="9108080" cy="3903100"/>
            </a:xfrm>
            <a:custGeom>
              <a:avLst/>
              <a:gdLst/>
              <a:ahLst/>
              <a:cxnLst/>
              <a:rect l="l" t="t" r="r" b="b"/>
              <a:pathLst>
                <a:path w="9108080" h="3903100">
                  <a:moveTo>
                    <a:pt x="8963301" y="3758320"/>
                  </a:moveTo>
                  <a:lnTo>
                    <a:pt x="9108080" y="3758320"/>
                  </a:lnTo>
                  <a:lnTo>
                    <a:pt x="9108080" y="3903100"/>
                  </a:lnTo>
                  <a:lnTo>
                    <a:pt x="8963301" y="3903100"/>
                  </a:lnTo>
                  <a:lnTo>
                    <a:pt x="8963301" y="3758320"/>
                  </a:lnTo>
                  <a:close/>
                  <a:moveTo>
                    <a:pt x="0" y="144780"/>
                  </a:moveTo>
                  <a:lnTo>
                    <a:pt x="144780" y="144780"/>
                  </a:lnTo>
                  <a:lnTo>
                    <a:pt x="144780" y="3758320"/>
                  </a:lnTo>
                  <a:lnTo>
                    <a:pt x="0" y="3758320"/>
                  </a:lnTo>
                  <a:lnTo>
                    <a:pt x="0" y="144780"/>
                  </a:lnTo>
                  <a:close/>
                  <a:moveTo>
                    <a:pt x="0" y="3758320"/>
                  </a:moveTo>
                  <a:lnTo>
                    <a:pt x="144780" y="3758320"/>
                  </a:lnTo>
                  <a:lnTo>
                    <a:pt x="144780" y="3903100"/>
                  </a:lnTo>
                  <a:lnTo>
                    <a:pt x="0" y="3903100"/>
                  </a:lnTo>
                  <a:lnTo>
                    <a:pt x="0" y="3758320"/>
                  </a:lnTo>
                  <a:close/>
                  <a:moveTo>
                    <a:pt x="8963301" y="144780"/>
                  </a:moveTo>
                  <a:lnTo>
                    <a:pt x="9108080" y="144780"/>
                  </a:lnTo>
                  <a:lnTo>
                    <a:pt x="9108080" y="3758320"/>
                  </a:lnTo>
                  <a:lnTo>
                    <a:pt x="8963301" y="3758320"/>
                  </a:lnTo>
                  <a:lnTo>
                    <a:pt x="8963301" y="144780"/>
                  </a:lnTo>
                  <a:close/>
                  <a:moveTo>
                    <a:pt x="144780" y="3758320"/>
                  </a:moveTo>
                  <a:lnTo>
                    <a:pt x="8963301" y="3758320"/>
                  </a:lnTo>
                  <a:lnTo>
                    <a:pt x="8963301" y="3903100"/>
                  </a:lnTo>
                  <a:lnTo>
                    <a:pt x="144780" y="3903100"/>
                  </a:lnTo>
                  <a:lnTo>
                    <a:pt x="144780" y="3758320"/>
                  </a:lnTo>
                  <a:close/>
                  <a:moveTo>
                    <a:pt x="8963301" y="0"/>
                  </a:moveTo>
                  <a:lnTo>
                    <a:pt x="9108080" y="0"/>
                  </a:lnTo>
                  <a:lnTo>
                    <a:pt x="9108080" y="144780"/>
                  </a:lnTo>
                  <a:lnTo>
                    <a:pt x="8963301" y="144780"/>
                  </a:lnTo>
                  <a:lnTo>
                    <a:pt x="8963301" y="0"/>
                  </a:lnTo>
                  <a:close/>
                  <a:moveTo>
                    <a:pt x="0" y="0"/>
                  </a:moveTo>
                  <a:lnTo>
                    <a:pt x="144780" y="0"/>
                  </a:lnTo>
                  <a:lnTo>
                    <a:pt x="144780" y="144780"/>
                  </a:lnTo>
                  <a:lnTo>
                    <a:pt x="0" y="144780"/>
                  </a:lnTo>
                  <a:lnTo>
                    <a:pt x="0" y="0"/>
                  </a:lnTo>
                  <a:close/>
                  <a:moveTo>
                    <a:pt x="144780" y="0"/>
                  </a:moveTo>
                  <a:lnTo>
                    <a:pt x="8963301" y="0"/>
                  </a:lnTo>
                  <a:lnTo>
                    <a:pt x="8963301" y="144780"/>
                  </a:lnTo>
                  <a:lnTo>
                    <a:pt x="144780" y="144780"/>
                  </a:lnTo>
                  <a:lnTo>
                    <a:pt x="144780" y="0"/>
                  </a:lnTo>
                  <a:close/>
                </a:path>
              </a:pathLst>
            </a:custGeom>
            <a:solidFill>
              <a:srgbClr val="B47401">
                <a:alpha val="9804"/>
              </a:srgbClr>
            </a:solidFill>
          </p:spPr>
          <p:txBody>
            <a:bodyPr/>
            <a:lstStyle/>
            <a:p>
              <a:endParaRPr lang="en-IN"/>
            </a:p>
          </p:txBody>
        </p:sp>
      </p:grpSp>
      <p:grpSp>
        <p:nvGrpSpPr>
          <p:cNvPr id="16" name="Group 16"/>
          <p:cNvGrpSpPr/>
          <p:nvPr/>
        </p:nvGrpSpPr>
        <p:grpSpPr>
          <a:xfrm>
            <a:off x="1072549" y="2423799"/>
            <a:ext cx="4916387" cy="4832647"/>
            <a:chOff x="0" y="0"/>
            <a:chExt cx="5448118" cy="3804350"/>
          </a:xfrm>
        </p:grpSpPr>
        <p:sp>
          <p:nvSpPr>
            <p:cNvPr id="17" name="Freeform 17"/>
            <p:cNvSpPr/>
            <p:nvPr/>
          </p:nvSpPr>
          <p:spPr>
            <a:xfrm>
              <a:off x="72390" y="72390"/>
              <a:ext cx="5303338" cy="3659570"/>
            </a:xfrm>
            <a:custGeom>
              <a:avLst/>
              <a:gdLst/>
              <a:ahLst/>
              <a:cxnLst/>
              <a:rect l="l" t="t" r="r" b="b"/>
              <a:pathLst>
                <a:path w="5303338" h="3659570">
                  <a:moveTo>
                    <a:pt x="0" y="0"/>
                  </a:moveTo>
                  <a:lnTo>
                    <a:pt x="5303338" y="0"/>
                  </a:lnTo>
                  <a:lnTo>
                    <a:pt x="5303338" y="3659570"/>
                  </a:lnTo>
                  <a:lnTo>
                    <a:pt x="0" y="3659570"/>
                  </a:lnTo>
                  <a:lnTo>
                    <a:pt x="0" y="0"/>
                  </a:lnTo>
                  <a:close/>
                </a:path>
              </a:pathLst>
            </a:custGeom>
            <a:solidFill>
              <a:srgbClr val="FFFFFF">
                <a:alpha val="9804"/>
              </a:srgbClr>
            </a:solidFill>
          </p:spPr>
          <p:txBody>
            <a:bodyPr/>
            <a:lstStyle/>
            <a:p>
              <a:endParaRPr lang="en-IN"/>
            </a:p>
          </p:txBody>
        </p:sp>
        <p:sp>
          <p:nvSpPr>
            <p:cNvPr id="18" name="Freeform 18"/>
            <p:cNvSpPr/>
            <p:nvPr/>
          </p:nvSpPr>
          <p:spPr>
            <a:xfrm>
              <a:off x="0" y="0"/>
              <a:ext cx="5448118" cy="3804350"/>
            </a:xfrm>
            <a:custGeom>
              <a:avLst/>
              <a:gdLst/>
              <a:ahLst/>
              <a:cxnLst/>
              <a:rect l="l" t="t" r="r" b="b"/>
              <a:pathLst>
                <a:path w="5448118" h="3804350">
                  <a:moveTo>
                    <a:pt x="5303338" y="3659570"/>
                  </a:moveTo>
                  <a:lnTo>
                    <a:pt x="5448118" y="3659570"/>
                  </a:lnTo>
                  <a:lnTo>
                    <a:pt x="5448118" y="3804350"/>
                  </a:lnTo>
                  <a:lnTo>
                    <a:pt x="5303338" y="3804350"/>
                  </a:lnTo>
                  <a:lnTo>
                    <a:pt x="5303338" y="3659570"/>
                  </a:lnTo>
                  <a:close/>
                  <a:moveTo>
                    <a:pt x="0" y="144780"/>
                  </a:moveTo>
                  <a:lnTo>
                    <a:pt x="144780" y="144780"/>
                  </a:lnTo>
                  <a:lnTo>
                    <a:pt x="144780" y="3659570"/>
                  </a:lnTo>
                  <a:lnTo>
                    <a:pt x="0" y="3659570"/>
                  </a:lnTo>
                  <a:lnTo>
                    <a:pt x="0" y="144780"/>
                  </a:lnTo>
                  <a:close/>
                  <a:moveTo>
                    <a:pt x="0" y="3659570"/>
                  </a:moveTo>
                  <a:lnTo>
                    <a:pt x="144780" y="3659570"/>
                  </a:lnTo>
                  <a:lnTo>
                    <a:pt x="144780" y="3804350"/>
                  </a:lnTo>
                  <a:lnTo>
                    <a:pt x="0" y="3804350"/>
                  </a:lnTo>
                  <a:lnTo>
                    <a:pt x="0" y="3659570"/>
                  </a:lnTo>
                  <a:close/>
                  <a:moveTo>
                    <a:pt x="5303338" y="144780"/>
                  </a:moveTo>
                  <a:lnTo>
                    <a:pt x="5448118" y="144780"/>
                  </a:lnTo>
                  <a:lnTo>
                    <a:pt x="5448118" y="3659570"/>
                  </a:lnTo>
                  <a:lnTo>
                    <a:pt x="5303338" y="3659570"/>
                  </a:lnTo>
                  <a:lnTo>
                    <a:pt x="5303338" y="144780"/>
                  </a:lnTo>
                  <a:close/>
                  <a:moveTo>
                    <a:pt x="144780" y="3659570"/>
                  </a:moveTo>
                  <a:lnTo>
                    <a:pt x="5303338" y="3659570"/>
                  </a:lnTo>
                  <a:lnTo>
                    <a:pt x="5303338" y="3804350"/>
                  </a:lnTo>
                  <a:lnTo>
                    <a:pt x="144780" y="3804350"/>
                  </a:lnTo>
                  <a:lnTo>
                    <a:pt x="144780" y="3659570"/>
                  </a:lnTo>
                  <a:close/>
                  <a:moveTo>
                    <a:pt x="5303338" y="0"/>
                  </a:moveTo>
                  <a:lnTo>
                    <a:pt x="5448118" y="0"/>
                  </a:lnTo>
                  <a:lnTo>
                    <a:pt x="5448118" y="144780"/>
                  </a:lnTo>
                  <a:lnTo>
                    <a:pt x="5303338" y="144780"/>
                  </a:lnTo>
                  <a:lnTo>
                    <a:pt x="5303338" y="0"/>
                  </a:lnTo>
                  <a:close/>
                  <a:moveTo>
                    <a:pt x="0" y="0"/>
                  </a:moveTo>
                  <a:lnTo>
                    <a:pt x="144780" y="0"/>
                  </a:lnTo>
                  <a:lnTo>
                    <a:pt x="144780" y="144780"/>
                  </a:lnTo>
                  <a:lnTo>
                    <a:pt x="0" y="144780"/>
                  </a:lnTo>
                  <a:lnTo>
                    <a:pt x="0" y="0"/>
                  </a:lnTo>
                  <a:close/>
                  <a:moveTo>
                    <a:pt x="144780" y="0"/>
                  </a:moveTo>
                  <a:lnTo>
                    <a:pt x="5303338" y="0"/>
                  </a:lnTo>
                  <a:lnTo>
                    <a:pt x="5303338" y="144780"/>
                  </a:lnTo>
                  <a:lnTo>
                    <a:pt x="144780" y="144780"/>
                  </a:lnTo>
                  <a:lnTo>
                    <a:pt x="144780" y="0"/>
                  </a:lnTo>
                  <a:close/>
                </a:path>
              </a:pathLst>
            </a:custGeom>
            <a:solidFill>
              <a:srgbClr val="B47401">
                <a:alpha val="9804"/>
              </a:srgbClr>
            </a:solidFill>
          </p:spPr>
          <p:txBody>
            <a:bodyPr/>
            <a:lstStyle/>
            <a:p>
              <a:endParaRPr lang="en-IN"/>
            </a:p>
          </p:txBody>
        </p:sp>
      </p:grpSp>
      <p:grpSp>
        <p:nvGrpSpPr>
          <p:cNvPr id="22" name="Group 22"/>
          <p:cNvGrpSpPr/>
          <p:nvPr/>
        </p:nvGrpSpPr>
        <p:grpSpPr>
          <a:xfrm>
            <a:off x="1092863" y="7246921"/>
            <a:ext cx="5887759" cy="2925780"/>
            <a:chOff x="0" y="0"/>
            <a:chExt cx="3561536" cy="3866245"/>
          </a:xfrm>
        </p:grpSpPr>
        <p:sp>
          <p:nvSpPr>
            <p:cNvPr id="23" name="Freeform 23"/>
            <p:cNvSpPr/>
            <p:nvPr/>
          </p:nvSpPr>
          <p:spPr>
            <a:xfrm>
              <a:off x="72390" y="72390"/>
              <a:ext cx="3416756" cy="3721466"/>
            </a:xfrm>
            <a:custGeom>
              <a:avLst/>
              <a:gdLst/>
              <a:ahLst/>
              <a:cxnLst/>
              <a:rect l="l" t="t" r="r" b="b"/>
              <a:pathLst>
                <a:path w="3416756" h="3721466">
                  <a:moveTo>
                    <a:pt x="0" y="0"/>
                  </a:moveTo>
                  <a:lnTo>
                    <a:pt x="3416756" y="0"/>
                  </a:lnTo>
                  <a:lnTo>
                    <a:pt x="3416756" y="3721466"/>
                  </a:lnTo>
                  <a:lnTo>
                    <a:pt x="0" y="3721466"/>
                  </a:lnTo>
                  <a:lnTo>
                    <a:pt x="0" y="0"/>
                  </a:lnTo>
                  <a:close/>
                </a:path>
              </a:pathLst>
            </a:custGeom>
            <a:solidFill>
              <a:srgbClr val="FFFFFF">
                <a:alpha val="9804"/>
              </a:srgbClr>
            </a:solidFill>
          </p:spPr>
          <p:txBody>
            <a:bodyPr/>
            <a:lstStyle/>
            <a:p>
              <a:endParaRPr lang="en-IN"/>
            </a:p>
          </p:txBody>
        </p:sp>
        <p:sp>
          <p:nvSpPr>
            <p:cNvPr id="24" name="Freeform 24"/>
            <p:cNvSpPr/>
            <p:nvPr/>
          </p:nvSpPr>
          <p:spPr>
            <a:xfrm>
              <a:off x="0" y="0"/>
              <a:ext cx="3561536" cy="3866245"/>
            </a:xfrm>
            <a:custGeom>
              <a:avLst/>
              <a:gdLst/>
              <a:ahLst/>
              <a:cxnLst/>
              <a:rect l="l" t="t" r="r" b="b"/>
              <a:pathLst>
                <a:path w="3561536" h="3866245">
                  <a:moveTo>
                    <a:pt x="3416756" y="3721465"/>
                  </a:moveTo>
                  <a:lnTo>
                    <a:pt x="3561536" y="3721465"/>
                  </a:lnTo>
                  <a:lnTo>
                    <a:pt x="3561536" y="3866245"/>
                  </a:lnTo>
                  <a:lnTo>
                    <a:pt x="3416755" y="3866245"/>
                  </a:lnTo>
                  <a:lnTo>
                    <a:pt x="3416755" y="3721465"/>
                  </a:lnTo>
                  <a:close/>
                  <a:moveTo>
                    <a:pt x="0" y="144780"/>
                  </a:moveTo>
                  <a:lnTo>
                    <a:pt x="144780" y="144780"/>
                  </a:lnTo>
                  <a:lnTo>
                    <a:pt x="144780" y="3721465"/>
                  </a:lnTo>
                  <a:lnTo>
                    <a:pt x="0" y="3721465"/>
                  </a:lnTo>
                  <a:lnTo>
                    <a:pt x="0" y="144780"/>
                  </a:lnTo>
                  <a:close/>
                  <a:moveTo>
                    <a:pt x="0" y="3721465"/>
                  </a:moveTo>
                  <a:lnTo>
                    <a:pt x="144780" y="3721465"/>
                  </a:lnTo>
                  <a:lnTo>
                    <a:pt x="144780" y="3866245"/>
                  </a:lnTo>
                  <a:lnTo>
                    <a:pt x="0" y="3866245"/>
                  </a:lnTo>
                  <a:lnTo>
                    <a:pt x="0" y="3721465"/>
                  </a:lnTo>
                  <a:close/>
                  <a:moveTo>
                    <a:pt x="3416756" y="144780"/>
                  </a:moveTo>
                  <a:lnTo>
                    <a:pt x="3561536" y="144780"/>
                  </a:lnTo>
                  <a:lnTo>
                    <a:pt x="3561536" y="3721465"/>
                  </a:lnTo>
                  <a:lnTo>
                    <a:pt x="3416755" y="3721465"/>
                  </a:lnTo>
                  <a:lnTo>
                    <a:pt x="3416755" y="144780"/>
                  </a:lnTo>
                  <a:close/>
                  <a:moveTo>
                    <a:pt x="144780" y="3721465"/>
                  </a:moveTo>
                  <a:lnTo>
                    <a:pt x="3416756" y="3721465"/>
                  </a:lnTo>
                  <a:lnTo>
                    <a:pt x="3416756" y="3866245"/>
                  </a:lnTo>
                  <a:lnTo>
                    <a:pt x="144780" y="3866245"/>
                  </a:lnTo>
                  <a:lnTo>
                    <a:pt x="144780" y="3721465"/>
                  </a:lnTo>
                  <a:close/>
                  <a:moveTo>
                    <a:pt x="3416756" y="0"/>
                  </a:moveTo>
                  <a:lnTo>
                    <a:pt x="3561536" y="0"/>
                  </a:lnTo>
                  <a:lnTo>
                    <a:pt x="3561536" y="144780"/>
                  </a:lnTo>
                  <a:lnTo>
                    <a:pt x="3416755" y="144780"/>
                  </a:lnTo>
                  <a:lnTo>
                    <a:pt x="3416755" y="0"/>
                  </a:lnTo>
                  <a:close/>
                  <a:moveTo>
                    <a:pt x="0" y="0"/>
                  </a:moveTo>
                  <a:lnTo>
                    <a:pt x="144780" y="0"/>
                  </a:lnTo>
                  <a:lnTo>
                    <a:pt x="144780" y="144780"/>
                  </a:lnTo>
                  <a:lnTo>
                    <a:pt x="0" y="144780"/>
                  </a:lnTo>
                  <a:lnTo>
                    <a:pt x="0" y="0"/>
                  </a:lnTo>
                  <a:close/>
                  <a:moveTo>
                    <a:pt x="144780" y="0"/>
                  </a:moveTo>
                  <a:lnTo>
                    <a:pt x="3416756" y="0"/>
                  </a:lnTo>
                  <a:lnTo>
                    <a:pt x="3416756" y="144780"/>
                  </a:lnTo>
                  <a:lnTo>
                    <a:pt x="144780" y="144780"/>
                  </a:lnTo>
                  <a:lnTo>
                    <a:pt x="144780" y="0"/>
                  </a:lnTo>
                  <a:close/>
                </a:path>
              </a:pathLst>
            </a:custGeom>
            <a:solidFill>
              <a:srgbClr val="B47401">
                <a:alpha val="9804"/>
              </a:srgbClr>
            </a:solidFill>
          </p:spPr>
          <p:txBody>
            <a:bodyPr/>
            <a:lstStyle/>
            <a:p>
              <a:endParaRPr lang="en-IN"/>
            </a:p>
          </p:txBody>
        </p:sp>
      </p:grpSp>
      <p:grpSp>
        <p:nvGrpSpPr>
          <p:cNvPr id="25" name="Group 25"/>
          <p:cNvGrpSpPr/>
          <p:nvPr/>
        </p:nvGrpSpPr>
        <p:grpSpPr>
          <a:xfrm>
            <a:off x="6932592" y="7256446"/>
            <a:ext cx="5346160" cy="2916255"/>
            <a:chOff x="0" y="0"/>
            <a:chExt cx="3090318" cy="3786060"/>
          </a:xfrm>
        </p:grpSpPr>
        <p:sp>
          <p:nvSpPr>
            <p:cNvPr id="26" name="Freeform 26"/>
            <p:cNvSpPr/>
            <p:nvPr/>
          </p:nvSpPr>
          <p:spPr>
            <a:xfrm>
              <a:off x="72390" y="72390"/>
              <a:ext cx="2945538" cy="3641280"/>
            </a:xfrm>
            <a:custGeom>
              <a:avLst/>
              <a:gdLst/>
              <a:ahLst/>
              <a:cxnLst/>
              <a:rect l="l" t="t" r="r" b="b"/>
              <a:pathLst>
                <a:path w="2945538" h="3641280">
                  <a:moveTo>
                    <a:pt x="0" y="0"/>
                  </a:moveTo>
                  <a:lnTo>
                    <a:pt x="2945538" y="0"/>
                  </a:lnTo>
                  <a:lnTo>
                    <a:pt x="2945538" y="3641280"/>
                  </a:lnTo>
                  <a:lnTo>
                    <a:pt x="0" y="3641280"/>
                  </a:lnTo>
                  <a:lnTo>
                    <a:pt x="0" y="0"/>
                  </a:lnTo>
                  <a:close/>
                </a:path>
              </a:pathLst>
            </a:custGeom>
            <a:solidFill>
              <a:srgbClr val="FFFFFF">
                <a:alpha val="9804"/>
              </a:srgbClr>
            </a:solidFill>
          </p:spPr>
          <p:txBody>
            <a:bodyPr/>
            <a:lstStyle/>
            <a:p>
              <a:endParaRPr lang="en-IN"/>
            </a:p>
          </p:txBody>
        </p:sp>
        <p:sp>
          <p:nvSpPr>
            <p:cNvPr id="27" name="Freeform 27"/>
            <p:cNvSpPr/>
            <p:nvPr/>
          </p:nvSpPr>
          <p:spPr>
            <a:xfrm>
              <a:off x="0" y="0"/>
              <a:ext cx="3090318" cy="3786060"/>
            </a:xfrm>
            <a:custGeom>
              <a:avLst/>
              <a:gdLst/>
              <a:ahLst/>
              <a:cxnLst/>
              <a:rect l="l" t="t" r="r" b="b"/>
              <a:pathLst>
                <a:path w="3090318" h="3786060">
                  <a:moveTo>
                    <a:pt x="2945538" y="3641280"/>
                  </a:moveTo>
                  <a:lnTo>
                    <a:pt x="3090318" y="3641280"/>
                  </a:lnTo>
                  <a:lnTo>
                    <a:pt x="3090318" y="3786060"/>
                  </a:lnTo>
                  <a:lnTo>
                    <a:pt x="2945538" y="3786060"/>
                  </a:lnTo>
                  <a:lnTo>
                    <a:pt x="2945538" y="3641280"/>
                  </a:lnTo>
                  <a:close/>
                  <a:moveTo>
                    <a:pt x="0" y="144780"/>
                  </a:moveTo>
                  <a:lnTo>
                    <a:pt x="144780" y="144780"/>
                  </a:lnTo>
                  <a:lnTo>
                    <a:pt x="144780" y="3641280"/>
                  </a:lnTo>
                  <a:lnTo>
                    <a:pt x="0" y="3641280"/>
                  </a:lnTo>
                  <a:lnTo>
                    <a:pt x="0" y="144780"/>
                  </a:lnTo>
                  <a:close/>
                  <a:moveTo>
                    <a:pt x="0" y="3641280"/>
                  </a:moveTo>
                  <a:lnTo>
                    <a:pt x="144780" y="3641280"/>
                  </a:lnTo>
                  <a:lnTo>
                    <a:pt x="144780" y="3786060"/>
                  </a:lnTo>
                  <a:lnTo>
                    <a:pt x="0" y="3786060"/>
                  </a:lnTo>
                  <a:lnTo>
                    <a:pt x="0" y="3641280"/>
                  </a:lnTo>
                  <a:close/>
                  <a:moveTo>
                    <a:pt x="2945538" y="144780"/>
                  </a:moveTo>
                  <a:lnTo>
                    <a:pt x="3090318" y="144780"/>
                  </a:lnTo>
                  <a:lnTo>
                    <a:pt x="3090318" y="3641280"/>
                  </a:lnTo>
                  <a:lnTo>
                    <a:pt x="2945538" y="3641280"/>
                  </a:lnTo>
                  <a:lnTo>
                    <a:pt x="2945538" y="144780"/>
                  </a:lnTo>
                  <a:close/>
                  <a:moveTo>
                    <a:pt x="144780" y="3641280"/>
                  </a:moveTo>
                  <a:lnTo>
                    <a:pt x="2945538" y="3641280"/>
                  </a:lnTo>
                  <a:lnTo>
                    <a:pt x="2945538" y="3786060"/>
                  </a:lnTo>
                  <a:lnTo>
                    <a:pt x="144780" y="3786060"/>
                  </a:lnTo>
                  <a:lnTo>
                    <a:pt x="144780" y="3641280"/>
                  </a:lnTo>
                  <a:close/>
                  <a:moveTo>
                    <a:pt x="2945538" y="0"/>
                  </a:moveTo>
                  <a:lnTo>
                    <a:pt x="3090318" y="0"/>
                  </a:lnTo>
                  <a:lnTo>
                    <a:pt x="3090318" y="144780"/>
                  </a:lnTo>
                  <a:lnTo>
                    <a:pt x="2945538" y="144780"/>
                  </a:lnTo>
                  <a:lnTo>
                    <a:pt x="2945538" y="0"/>
                  </a:lnTo>
                  <a:close/>
                  <a:moveTo>
                    <a:pt x="0" y="0"/>
                  </a:moveTo>
                  <a:lnTo>
                    <a:pt x="144780" y="0"/>
                  </a:lnTo>
                  <a:lnTo>
                    <a:pt x="144780" y="144780"/>
                  </a:lnTo>
                  <a:lnTo>
                    <a:pt x="0" y="144780"/>
                  </a:lnTo>
                  <a:lnTo>
                    <a:pt x="0" y="0"/>
                  </a:lnTo>
                  <a:close/>
                  <a:moveTo>
                    <a:pt x="144780" y="0"/>
                  </a:moveTo>
                  <a:lnTo>
                    <a:pt x="2945538" y="0"/>
                  </a:lnTo>
                  <a:lnTo>
                    <a:pt x="2945538" y="144780"/>
                  </a:lnTo>
                  <a:lnTo>
                    <a:pt x="144780" y="144780"/>
                  </a:lnTo>
                  <a:lnTo>
                    <a:pt x="144780" y="0"/>
                  </a:lnTo>
                  <a:close/>
                </a:path>
              </a:pathLst>
            </a:custGeom>
            <a:solidFill>
              <a:srgbClr val="B47401">
                <a:alpha val="9804"/>
              </a:srgbClr>
            </a:solidFill>
          </p:spPr>
          <p:txBody>
            <a:bodyPr/>
            <a:lstStyle/>
            <a:p>
              <a:endParaRPr lang="en-IN"/>
            </a:p>
          </p:txBody>
        </p:sp>
      </p:grpSp>
      <p:grpSp>
        <p:nvGrpSpPr>
          <p:cNvPr id="94" name="Group 93"/>
          <p:cNvGrpSpPr/>
          <p:nvPr/>
        </p:nvGrpSpPr>
        <p:grpSpPr>
          <a:xfrm>
            <a:off x="7620598" y="7952945"/>
            <a:ext cx="4107872" cy="1871572"/>
            <a:chOff x="14809493" y="7105149"/>
            <a:chExt cx="2280984" cy="1880092"/>
          </a:xfrm>
        </p:grpSpPr>
        <p:pic>
          <p:nvPicPr>
            <p:cNvPr id="41" name="Picture 41"/>
            <p:cNvPicPr>
              <a:picLocks noChangeAspect="1"/>
            </p:cNvPicPr>
            <p:nvPr/>
          </p:nvPicPr>
          <p:blipFill>
            <a:blip r:embed="rId2"/>
            <a:srcRect l="1450" r="1450"/>
            <a:stretch>
              <a:fillRect/>
            </a:stretch>
          </p:blipFill>
          <p:spPr>
            <a:xfrm>
              <a:off x="15457966" y="8478758"/>
              <a:ext cx="1632511" cy="506483"/>
            </a:xfrm>
            <a:prstGeom prst="rect">
              <a:avLst/>
            </a:prstGeom>
          </p:spPr>
        </p:pic>
        <p:pic>
          <p:nvPicPr>
            <p:cNvPr id="42" name="Picture 42"/>
            <p:cNvPicPr>
              <a:picLocks noChangeAspect="1"/>
            </p:cNvPicPr>
            <p:nvPr/>
          </p:nvPicPr>
          <p:blipFill>
            <a:blip r:embed="rId3"/>
            <a:srcRect/>
            <a:stretch>
              <a:fillRect/>
            </a:stretch>
          </p:blipFill>
          <p:spPr>
            <a:xfrm>
              <a:off x="14809493" y="7703626"/>
              <a:ext cx="850891" cy="311639"/>
            </a:xfrm>
            <a:prstGeom prst="rect">
              <a:avLst/>
            </a:prstGeom>
          </p:spPr>
        </p:pic>
        <p:pic>
          <p:nvPicPr>
            <p:cNvPr id="78" name="Picture 78"/>
            <p:cNvPicPr>
              <a:picLocks noChangeAspect="1"/>
            </p:cNvPicPr>
            <p:nvPr/>
          </p:nvPicPr>
          <p:blipFill>
            <a:blip r:embed="rId4"/>
            <a:srcRect/>
            <a:stretch>
              <a:fillRect/>
            </a:stretch>
          </p:blipFill>
          <p:spPr>
            <a:xfrm>
              <a:off x="15865889" y="7949456"/>
              <a:ext cx="1177717" cy="348408"/>
            </a:xfrm>
            <a:prstGeom prst="rect">
              <a:avLst/>
            </a:prstGeom>
          </p:spPr>
        </p:pic>
        <p:pic>
          <p:nvPicPr>
            <p:cNvPr id="81" name="Picture 8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37024" y="7105149"/>
              <a:ext cx="975610" cy="663413"/>
            </a:xfrm>
            <a:prstGeom prst="rect">
              <a:avLst/>
            </a:prstGeom>
          </p:spPr>
        </p:pic>
      </p:grpSp>
      <p:grpSp>
        <p:nvGrpSpPr>
          <p:cNvPr id="93" name="Group 92"/>
          <p:cNvGrpSpPr/>
          <p:nvPr/>
        </p:nvGrpSpPr>
        <p:grpSpPr>
          <a:xfrm>
            <a:off x="1222020" y="2764347"/>
            <a:ext cx="3981234" cy="3200835"/>
            <a:chOff x="1325960" y="2709706"/>
            <a:chExt cx="3738242" cy="2106589"/>
          </a:xfrm>
        </p:grpSpPr>
        <p:pic>
          <p:nvPicPr>
            <p:cNvPr id="29" name="Picture 29"/>
            <p:cNvPicPr>
              <a:picLocks noChangeAspect="1"/>
            </p:cNvPicPr>
            <p:nvPr/>
          </p:nvPicPr>
          <p:blipFill>
            <a:blip r:embed="rId7"/>
            <a:srcRect/>
            <a:stretch>
              <a:fillRect/>
            </a:stretch>
          </p:blipFill>
          <p:spPr>
            <a:xfrm>
              <a:off x="3264191" y="3428241"/>
              <a:ext cx="1775905" cy="834675"/>
            </a:xfrm>
            <a:prstGeom prst="rect">
              <a:avLst/>
            </a:prstGeom>
          </p:spPr>
        </p:pic>
        <p:pic>
          <p:nvPicPr>
            <p:cNvPr id="30" name="Picture 30"/>
            <p:cNvPicPr>
              <a:picLocks noChangeAspect="1"/>
            </p:cNvPicPr>
            <p:nvPr/>
          </p:nvPicPr>
          <p:blipFill>
            <a:blip r:embed="rId8"/>
            <a:srcRect l="5025"/>
            <a:stretch>
              <a:fillRect/>
            </a:stretch>
          </p:blipFill>
          <p:spPr>
            <a:xfrm>
              <a:off x="3961166" y="4315325"/>
              <a:ext cx="890667" cy="500970"/>
            </a:xfrm>
            <a:prstGeom prst="rect">
              <a:avLst/>
            </a:prstGeom>
          </p:spPr>
        </p:pic>
        <p:pic>
          <p:nvPicPr>
            <p:cNvPr id="31" name="Picture 31"/>
            <p:cNvPicPr>
              <a:picLocks noChangeAspect="1"/>
            </p:cNvPicPr>
            <p:nvPr/>
          </p:nvPicPr>
          <p:blipFill>
            <a:blip r:embed="rId9"/>
            <a:srcRect/>
            <a:stretch>
              <a:fillRect/>
            </a:stretch>
          </p:blipFill>
          <p:spPr>
            <a:xfrm>
              <a:off x="1851300" y="3146862"/>
              <a:ext cx="1054227" cy="803848"/>
            </a:xfrm>
            <a:prstGeom prst="rect">
              <a:avLst/>
            </a:prstGeom>
          </p:spPr>
        </p:pic>
        <p:pic>
          <p:nvPicPr>
            <p:cNvPr id="32" name="Picture 32"/>
            <p:cNvPicPr>
              <a:picLocks noChangeAspect="1"/>
            </p:cNvPicPr>
            <p:nvPr/>
          </p:nvPicPr>
          <p:blipFill>
            <a:blip r:embed="rId10"/>
            <a:srcRect/>
            <a:stretch>
              <a:fillRect/>
            </a:stretch>
          </p:blipFill>
          <p:spPr>
            <a:xfrm>
              <a:off x="3318235" y="2953884"/>
              <a:ext cx="1745967" cy="669881"/>
            </a:xfrm>
            <a:prstGeom prst="rect">
              <a:avLst/>
            </a:prstGeom>
          </p:spPr>
        </p:pic>
        <p:pic>
          <p:nvPicPr>
            <p:cNvPr id="70" name="Picture 70"/>
            <p:cNvPicPr>
              <a:picLocks noChangeAspect="1"/>
            </p:cNvPicPr>
            <p:nvPr/>
          </p:nvPicPr>
          <p:blipFill>
            <a:blip r:embed="rId11"/>
            <a:srcRect l="24800" t="35334" r="25727" b="33009"/>
            <a:stretch>
              <a:fillRect/>
            </a:stretch>
          </p:blipFill>
          <p:spPr>
            <a:xfrm>
              <a:off x="1415483" y="4056622"/>
              <a:ext cx="1666564" cy="517405"/>
            </a:xfrm>
            <a:prstGeom prst="rect">
              <a:avLst/>
            </a:prstGeom>
          </p:spPr>
        </p:pic>
        <p:sp>
          <p:nvSpPr>
            <p:cNvPr id="83" name="TextBox 83"/>
            <p:cNvSpPr txBox="1"/>
            <p:nvPr/>
          </p:nvSpPr>
          <p:spPr>
            <a:xfrm>
              <a:off x="1325960" y="2709706"/>
              <a:ext cx="2790394" cy="396240"/>
            </a:xfrm>
            <a:prstGeom prst="rect">
              <a:avLst/>
            </a:prstGeom>
          </p:spPr>
          <p:txBody>
            <a:bodyPr lIns="0" tIns="0" rIns="0" bIns="0" rtlCol="0" anchor="t">
              <a:spAutoFit/>
            </a:bodyPr>
            <a:lstStyle/>
            <a:p>
              <a:pPr>
                <a:lnSpc>
                  <a:spcPts val="3359"/>
                </a:lnSpc>
              </a:pPr>
              <a:r>
                <a:rPr lang="en-US" sz="2400" u="sng">
                  <a:solidFill>
                    <a:srgbClr val="000000"/>
                  </a:solidFill>
                  <a:latin typeface="Montserrat Bold"/>
                </a:rPr>
                <a:t>Hospitality</a:t>
              </a:r>
            </a:p>
          </p:txBody>
        </p:sp>
      </p:grpSp>
      <p:grpSp>
        <p:nvGrpSpPr>
          <p:cNvPr id="97" name="Group 96"/>
          <p:cNvGrpSpPr/>
          <p:nvPr/>
        </p:nvGrpSpPr>
        <p:grpSpPr>
          <a:xfrm>
            <a:off x="12268200" y="7234945"/>
            <a:ext cx="3733175" cy="2937755"/>
            <a:chOff x="5926823" y="2423800"/>
            <a:chExt cx="3217177" cy="4834809"/>
          </a:xfrm>
        </p:grpSpPr>
        <p:grpSp>
          <p:nvGrpSpPr>
            <p:cNvPr id="19" name="Group 19"/>
            <p:cNvGrpSpPr/>
            <p:nvPr/>
          </p:nvGrpSpPr>
          <p:grpSpPr>
            <a:xfrm>
              <a:off x="5926823" y="2423800"/>
              <a:ext cx="3217177" cy="4834809"/>
              <a:chOff x="0" y="0"/>
              <a:chExt cx="3610749" cy="3793660"/>
            </a:xfrm>
          </p:grpSpPr>
          <p:sp>
            <p:nvSpPr>
              <p:cNvPr id="20" name="Freeform 20"/>
              <p:cNvSpPr/>
              <p:nvPr/>
            </p:nvSpPr>
            <p:spPr>
              <a:xfrm>
                <a:off x="72390" y="72390"/>
                <a:ext cx="3465969" cy="3648880"/>
              </a:xfrm>
              <a:custGeom>
                <a:avLst/>
                <a:gdLst/>
                <a:ahLst/>
                <a:cxnLst/>
                <a:rect l="l" t="t" r="r" b="b"/>
                <a:pathLst>
                  <a:path w="3465969" h="3648880">
                    <a:moveTo>
                      <a:pt x="0" y="0"/>
                    </a:moveTo>
                    <a:lnTo>
                      <a:pt x="3465969" y="0"/>
                    </a:lnTo>
                    <a:lnTo>
                      <a:pt x="3465969" y="3648880"/>
                    </a:lnTo>
                    <a:lnTo>
                      <a:pt x="0" y="3648880"/>
                    </a:lnTo>
                    <a:lnTo>
                      <a:pt x="0" y="0"/>
                    </a:lnTo>
                    <a:close/>
                  </a:path>
                </a:pathLst>
              </a:custGeom>
              <a:solidFill>
                <a:srgbClr val="FFFFFF">
                  <a:alpha val="9804"/>
                </a:srgbClr>
              </a:solidFill>
            </p:spPr>
            <p:txBody>
              <a:bodyPr/>
              <a:lstStyle/>
              <a:p>
                <a:endParaRPr lang="en-IN"/>
              </a:p>
            </p:txBody>
          </p:sp>
          <p:sp>
            <p:nvSpPr>
              <p:cNvPr id="21" name="Freeform 21"/>
              <p:cNvSpPr/>
              <p:nvPr/>
            </p:nvSpPr>
            <p:spPr>
              <a:xfrm>
                <a:off x="0" y="0"/>
                <a:ext cx="3610749" cy="3793660"/>
              </a:xfrm>
              <a:custGeom>
                <a:avLst/>
                <a:gdLst/>
                <a:ahLst/>
                <a:cxnLst/>
                <a:rect l="l" t="t" r="r" b="b"/>
                <a:pathLst>
                  <a:path w="3610749" h="3793660">
                    <a:moveTo>
                      <a:pt x="3465969" y="3648880"/>
                    </a:moveTo>
                    <a:lnTo>
                      <a:pt x="3610749" y="3648880"/>
                    </a:lnTo>
                    <a:lnTo>
                      <a:pt x="3610749" y="3793660"/>
                    </a:lnTo>
                    <a:lnTo>
                      <a:pt x="3465969" y="3793660"/>
                    </a:lnTo>
                    <a:lnTo>
                      <a:pt x="3465969" y="3648880"/>
                    </a:lnTo>
                    <a:close/>
                    <a:moveTo>
                      <a:pt x="0" y="144780"/>
                    </a:moveTo>
                    <a:lnTo>
                      <a:pt x="144780" y="144780"/>
                    </a:lnTo>
                    <a:lnTo>
                      <a:pt x="144780" y="3648880"/>
                    </a:lnTo>
                    <a:lnTo>
                      <a:pt x="0" y="3648880"/>
                    </a:lnTo>
                    <a:lnTo>
                      <a:pt x="0" y="144780"/>
                    </a:lnTo>
                    <a:close/>
                    <a:moveTo>
                      <a:pt x="0" y="3648880"/>
                    </a:moveTo>
                    <a:lnTo>
                      <a:pt x="144780" y="3648880"/>
                    </a:lnTo>
                    <a:lnTo>
                      <a:pt x="144780" y="3793660"/>
                    </a:lnTo>
                    <a:lnTo>
                      <a:pt x="0" y="3793660"/>
                    </a:lnTo>
                    <a:lnTo>
                      <a:pt x="0" y="3648880"/>
                    </a:lnTo>
                    <a:close/>
                    <a:moveTo>
                      <a:pt x="3465969" y="144780"/>
                    </a:moveTo>
                    <a:lnTo>
                      <a:pt x="3610749" y="144780"/>
                    </a:lnTo>
                    <a:lnTo>
                      <a:pt x="3610749" y="3648880"/>
                    </a:lnTo>
                    <a:lnTo>
                      <a:pt x="3465969" y="3648880"/>
                    </a:lnTo>
                    <a:lnTo>
                      <a:pt x="3465969" y="144780"/>
                    </a:lnTo>
                    <a:close/>
                    <a:moveTo>
                      <a:pt x="144780" y="3648880"/>
                    </a:moveTo>
                    <a:lnTo>
                      <a:pt x="3465969" y="3648880"/>
                    </a:lnTo>
                    <a:lnTo>
                      <a:pt x="3465969" y="3793660"/>
                    </a:lnTo>
                    <a:lnTo>
                      <a:pt x="144780" y="3793660"/>
                    </a:lnTo>
                    <a:lnTo>
                      <a:pt x="144780" y="3648880"/>
                    </a:lnTo>
                    <a:close/>
                    <a:moveTo>
                      <a:pt x="3465969" y="0"/>
                    </a:moveTo>
                    <a:lnTo>
                      <a:pt x="3610749" y="0"/>
                    </a:lnTo>
                    <a:lnTo>
                      <a:pt x="3610749" y="144780"/>
                    </a:lnTo>
                    <a:lnTo>
                      <a:pt x="3465969" y="144780"/>
                    </a:lnTo>
                    <a:lnTo>
                      <a:pt x="3465969" y="0"/>
                    </a:lnTo>
                    <a:close/>
                    <a:moveTo>
                      <a:pt x="0" y="0"/>
                    </a:moveTo>
                    <a:lnTo>
                      <a:pt x="144780" y="0"/>
                    </a:lnTo>
                    <a:lnTo>
                      <a:pt x="144780" y="144780"/>
                    </a:lnTo>
                    <a:lnTo>
                      <a:pt x="0" y="144780"/>
                    </a:lnTo>
                    <a:lnTo>
                      <a:pt x="0" y="0"/>
                    </a:lnTo>
                    <a:close/>
                    <a:moveTo>
                      <a:pt x="144780" y="0"/>
                    </a:moveTo>
                    <a:lnTo>
                      <a:pt x="3465969" y="0"/>
                    </a:lnTo>
                    <a:lnTo>
                      <a:pt x="3465969" y="144780"/>
                    </a:lnTo>
                    <a:lnTo>
                      <a:pt x="144780" y="144780"/>
                    </a:lnTo>
                    <a:lnTo>
                      <a:pt x="144780" y="0"/>
                    </a:lnTo>
                    <a:close/>
                  </a:path>
                </a:pathLst>
              </a:custGeom>
              <a:solidFill>
                <a:srgbClr val="B47401">
                  <a:alpha val="9804"/>
                </a:srgbClr>
              </a:solidFill>
            </p:spPr>
            <p:txBody>
              <a:bodyPr/>
              <a:lstStyle/>
              <a:p>
                <a:endParaRPr lang="en-IN"/>
              </a:p>
            </p:txBody>
          </p:sp>
        </p:grpSp>
        <p:pic>
          <p:nvPicPr>
            <p:cNvPr id="33" name="Picture 33"/>
            <p:cNvPicPr>
              <a:picLocks noChangeAspect="1"/>
            </p:cNvPicPr>
            <p:nvPr/>
          </p:nvPicPr>
          <p:blipFill>
            <a:blip r:embed="rId12"/>
            <a:srcRect l="16074" r="7134"/>
            <a:stretch>
              <a:fillRect/>
            </a:stretch>
          </p:blipFill>
          <p:spPr>
            <a:xfrm>
              <a:off x="7595445" y="4261911"/>
              <a:ext cx="1455833" cy="1266430"/>
            </a:xfrm>
            <a:prstGeom prst="rect">
              <a:avLst/>
            </a:prstGeom>
          </p:spPr>
        </p:pic>
        <p:pic>
          <p:nvPicPr>
            <p:cNvPr id="35" name="Picture 35"/>
            <p:cNvPicPr>
              <a:picLocks noChangeAspect="1"/>
            </p:cNvPicPr>
            <p:nvPr/>
          </p:nvPicPr>
          <p:blipFill>
            <a:blip r:embed="rId13"/>
            <a:srcRect/>
            <a:stretch>
              <a:fillRect/>
            </a:stretch>
          </p:blipFill>
          <p:spPr>
            <a:xfrm>
              <a:off x="6389367" y="4907200"/>
              <a:ext cx="1312999" cy="1312999"/>
            </a:xfrm>
            <a:prstGeom prst="rect">
              <a:avLst/>
            </a:prstGeom>
          </p:spPr>
        </p:pic>
        <p:sp>
          <p:nvSpPr>
            <p:cNvPr id="84" name="TextBox 84"/>
            <p:cNvSpPr txBox="1"/>
            <p:nvPr/>
          </p:nvSpPr>
          <p:spPr>
            <a:xfrm>
              <a:off x="6245590" y="2709706"/>
              <a:ext cx="2790394" cy="396240"/>
            </a:xfrm>
            <a:prstGeom prst="rect">
              <a:avLst/>
            </a:prstGeom>
          </p:spPr>
          <p:txBody>
            <a:bodyPr lIns="0" tIns="0" rIns="0" bIns="0" rtlCol="0" anchor="t">
              <a:spAutoFit/>
            </a:bodyPr>
            <a:lstStyle/>
            <a:p>
              <a:pPr>
                <a:lnSpc>
                  <a:spcPts val="3359"/>
                </a:lnSpc>
              </a:pPr>
              <a:r>
                <a:rPr lang="en-US" sz="2400" u="sng">
                  <a:solidFill>
                    <a:srgbClr val="000000"/>
                  </a:solidFill>
                  <a:latin typeface="Montserrat Bold"/>
                </a:rPr>
                <a:t>Chemical</a:t>
              </a:r>
            </a:p>
          </p:txBody>
        </p:sp>
      </p:grpSp>
      <p:grpSp>
        <p:nvGrpSpPr>
          <p:cNvPr id="96" name="Group 95"/>
          <p:cNvGrpSpPr/>
          <p:nvPr/>
        </p:nvGrpSpPr>
        <p:grpSpPr>
          <a:xfrm>
            <a:off x="6781925" y="2874986"/>
            <a:ext cx="8074473" cy="3902588"/>
            <a:chOff x="9421317" y="2709706"/>
            <a:chExt cx="7625027" cy="2971153"/>
          </a:xfrm>
        </p:grpSpPr>
        <p:pic>
          <p:nvPicPr>
            <p:cNvPr id="56" name="Picture 56"/>
            <p:cNvPicPr>
              <a:picLocks noChangeAspect="1"/>
            </p:cNvPicPr>
            <p:nvPr/>
          </p:nvPicPr>
          <p:blipFill>
            <a:blip r:embed="rId14"/>
            <a:srcRect/>
            <a:stretch>
              <a:fillRect/>
            </a:stretch>
          </p:blipFill>
          <p:spPr>
            <a:xfrm>
              <a:off x="15586327" y="4925116"/>
              <a:ext cx="1309747" cy="536996"/>
            </a:xfrm>
            <a:prstGeom prst="rect">
              <a:avLst/>
            </a:prstGeom>
          </p:spPr>
        </p:pic>
        <p:pic>
          <p:nvPicPr>
            <p:cNvPr id="57" name="Picture 57"/>
            <p:cNvPicPr>
              <a:picLocks noChangeAspect="1"/>
            </p:cNvPicPr>
            <p:nvPr/>
          </p:nvPicPr>
          <p:blipFill>
            <a:blip r:embed="rId15"/>
            <a:srcRect/>
            <a:stretch>
              <a:fillRect/>
            </a:stretch>
          </p:blipFill>
          <p:spPr>
            <a:xfrm>
              <a:off x="14141111" y="4952217"/>
              <a:ext cx="1316856" cy="576124"/>
            </a:xfrm>
            <a:prstGeom prst="rect">
              <a:avLst/>
            </a:prstGeom>
          </p:spPr>
        </p:pic>
        <p:pic>
          <p:nvPicPr>
            <p:cNvPr id="59" name="Picture 59"/>
            <p:cNvPicPr>
              <a:picLocks noChangeAspect="1"/>
            </p:cNvPicPr>
            <p:nvPr/>
          </p:nvPicPr>
          <p:blipFill>
            <a:blip r:embed="rId16"/>
            <a:srcRect/>
            <a:stretch>
              <a:fillRect/>
            </a:stretch>
          </p:blipFill>
          <p:spPr>
            <a:xfrm>
              <a:off x="16012965" y="4042089"/>
              <a:ext cx="883110" cy="638160"/>
            </a:xfrm>
            <a:prstGeom prst="rect">
              <a:avLst/>
            </a:prstGeom>
          </p:spPr>
        </p:pic>
        <p:pic>
          <p:nvPicPr>
            <p:cNvPr id="60" name="Picture 60"/>
            <p:cNvPicPr>
              <a:picLocks noChangeAspect="1"/>
            </p:cNvPicPr>
            <p:nvPr/>
          </p:nvPicPr>
          <p:blipFill>
            <a:blip r:embed="rId17"/>
            <a:srcRect l="12666" t="29527" r="11739" b="28047"/>
            <a:stretch>
              <a:fillRect/>
            </a:stretch>
          </p:blipFill>
          <p:spPr>
            <a:xfrm>
              <a:off x="14851495" y="4162261"/>
              <a:ext cx="1014394" cy="569296"/>
            </a:xfrm>
            <a:prstGeom prst="rect">
              <a:avLst/>
            </a:prstGeom>
          </p:spPr>
        </p:pic>
        <p:pic>
          <p:nvPicPr>
            <p:cNvPr id="61" name="Picture 61"/>
            <p:cNvPicPr>
              <a:picLocks noChangeAspect="1"/>
            </p:cNvPicPr>
            <p:nvPr/>
          </p:nvPicPr>
          <p:blipFill>
            <a:blip r:embed="rId18"/>
            <a:srcRect/>
            <a:stretch>
              <a:fillRect/>
            </a:stretch>
          </p:blipFill>
          <p:spPr>
            <a:xfrm>
              <a:off x="11018256" y="5101732"/>
              <a:ext cx="1485045" cy="375414"/>
            </a:xfrm>
            <a:prstGeom prst="rect">
              <a:avLst/>
            </a:prstGeom>
          </p:spPr>
        </p:pic>
        <p:pic>
          <p:nvPicPr>
            <p:cNvPr id="62" name="Picture 62"/>
            <p:cNvPicPr>
              <a:picLocks noChangeAspect="1"/>
            </p:cNvPicPr>
            <p:nvPr/>
          </p:nvPicPr>
          <p:blipFill>
            <a:blip r:embed="rId19"/>
            <a:srcRect t="16224" b="7387"/>
            <a:stretch>
              <a:fillRect/>
            </a:stretch>
          </p:blipFill>
          <p:spPr>
            <a:xfrm>
              <a:off x="12460624" y="3540742"/>
              <a:ext cx="1292056" cy="515773"/>
            </a:xfrm>
            <a:prstGeom prst="rect">
              <a:avLst/>
            </a:prstGeom>
          </p:spPr>
        </p:pic>
        <p:pic>
          <p:nvPicPr>
            <p:cNvPr id="64" name="Picture 64"/>
            <p:cNvPicPr>
              <a:picLocks noChangeAspect="1"/>
            </p:cNvPicPr>
            <p:nvPr/>
          </p:nvPicPr>
          <p:blipFill>
            <a:blip r:embed="rId20"/>
            <a:srcRect l="22268" t="20003" r="21917" b="19274"/>
            <a:stretch>
              <a:fillRect/>
            </a:stretch>
          </p:blipFill>
          <p:spPr>
            <a:xfrm>
              <a:off x="11315704" y="3540742"/>
              <a:ext cx="915601" cy="557821"/>
            </a:xfrm>
            <a:prstGeom prst="rect">
              <a:avLst/>
            </a:prstGeom>
          </p:spPr>
        </p:pic>
        <p:pic>
          <p:nvPicPr>
            <p:cNvPr id="65" name="Picture 65"/>
            <p:cNvPicPr>
              <a:picLocks noChangeAspect="1"/>
            </p:cNvPicPr>
            <p:nvPr/>
          </p:nvPicPr>
          <p:blipFill>
            <a:blip r:embed="rId21"/>
            <a:srcRect/>
            <a:stretch>
              <a:fillRect/>
            </a:stretch>
          </p:blipFill>
          <p:spPr>
            <a:xfrm>
              <a:off x="10360597" y="4925116"/>
              <a:ext cx="576254" cy="755743"/>
            </a:xfrm>
            <a:prstGeom prst="rect">
              <a:avLst/>
            </a:prstGeom>
          </p:spPr>
        </p:pic>
        <p:pic>
          <p:nvPicPr>
            <p:cNvPr id="66" name="Picture 66"/>
            <p:cNvPicPr>
              <a:picLocks noChangeAspect="1"/>
            </p:cNvPicPr>
            <p:nvPr/>
          </p:nvPicPr>
          <p:blipFill>
            <a:blip r:embed="rId22"/>
            <a:srcRect l="6966" t="19007" r="6831" b="18963"/>
            <a:stretch>
              <a:fillRect/>
            </a:stretch>
          </p:blipFill>
          <p:spPr>
            <a:xfrm>
              <a:off x="12251806" y="4182404"/>
              <a:ext cx="2062572" cy="549153"/>
            </a:xfrm>
            <a:prstGeom prst="rect">
              <a:avLst/>
            </a:prstGeom>
          </p:spPr>
        </p:pic>
        <p:pic>
          <p:nvPicPr>
            <p:cNvPr id="67" name="Picture 67"/>
            <p:cNvPicPr>
              <a:picLocks noChangeAspect="1"/>
            </p:cNvPicPr>
            <p:nvPr/>
          </p:nvPicPr>
          <p:blipFill>
            <a:blip r:embed="rId23"/>
            <a:srcRect/>
            <a:stretch>
              <a:fillRect/>
            </a:stretch>
          </p:blipFill>
          <p:spPr>
            <a:xfrm>
              <a:off x="9421317" y="4193914"/>
              <a:ext cx="2493417" cy="537643"/>
            </a:xfrm>
            <a:prstGeom prst="rect">
              <a:avLst/>
            </a:prstGeom>
          </p:spPr>
        </p:pic>
        <p:pic>
          <p:nvPicPr>
            <p:cNvPr id="68" name="Picture 68"/>
            <p:cNvPicPr>
              <a:picLocks noChangeAspect="1"/>
            </p:cNvPicPr>
            <p:nvPr/>
          </p:nvPicPr>
          <p:blipFill>
            <a:blip r:embed="rId24"/>
            <a:srcRect/>
            <a:stretch>
              <a:fillRect/>
            </a:stretch>
          </p:blipFill>
          <p:spPr>
            <a:xfrm>
              <a:off x="15882563" y="3067947"/>
              <a:ext cx="1163781" cy="819564"/>
            </a:xfrm>
            <a:prstGeom prst="rect">
              <a:avLst/>
            </a:prstGeom>
          </p:spPr>
        </p:pic>
        <p:pic>
          <p:nvPicPr>
            <p:cNvPr id="74" name="Picture 74"/>
            <p:cNvPicPr>
              <a:picLocks noChangeAspect="1"/>
            </p:cNvPicPr>
            <p:nvPr/>
          </p:nvPicPr>
          <p:blipFill>
            <a:blip r:embed="rId25"/>
            <a:srcRect l="5693" t="24123" r="7476" b="31229"/>
            <a:stretch>
              <a:fillRect/>
            </a:stretch>
          </p:blipFill>
          <p:spPr>
            <a:xfrm>
              <a:off x="13850739" y="3495612"/>
              <a:ext cx="2001511" cy="435522"/>
            </a:xfrm>
            <a:prstGeom prst="rect">
              <a:avLst/>
            </a:prstGeom>
          </p:spPr>
        </p:pic>
        <p:pic>
          <p:nvPicPr>
            <p:cNvPr id="75" name="Picture 75"/>
            <p:cNvPicPr>
              <a:picLocks noChangeAspect="1"/>
            </p:cNvPicPr>
            <p:nvPr/>
          </p:nvPicPr>
          <p:blipFill>
            <a:blip r:embed="rId26"/>
            <a:srcRect l="3340" t="22215" b="17654"/>
            <a:stretch>
              <a:fillRect/>
            </a:stretch>
          </p:blipFill>
          <p:spPr>
            <a:xfrm>
              <a:off x="14016788" y="2713476"/>
              <a:ext cx="2334005" cy="580770"/>
            </a:xfrm>
            <a:prstGeom prst="rect">
              <a:avLst/>
            </a:prstGeom>
          </p:spPr>
        </p:pic>
        <p:sp>
          <p:nvSpPr>
            <p:cNvPr id="85" name="TextBox 85"/>
            <p:cNvSpPr txBox="1"/>
            <p:nvPr/>
          </p:nvSpPr>
          <p:spPr>
            <a:xfrm>
              <a:off x="9565632" y="2709706"/>
              <a:ext cx="3825799" cy="396240"/>
            </a:xfrm>
            <a:prstGeom prst="rect">
              <a:avLst/>
            </a:prstGeom>
          </p:spPr>
          <p:txBody>
            <a:bodyPr lIns="0" tIns="0" rIns="0" bIns="0" rtlCol="0" anchor="t">
              <a:spAutoFit/>
            </a:bodyPr>
            <a:lstStyle/>
            <a:p>
              <a:pPr>
                <a:lnSpc>
                  <a:spcPts val="3359"/>
                </a:lnSpc>
              </a:pPr>
              <a:r>
                <a:rPr lang="en-US" sz="2400" u="sng">
                  <a:solidFill>
                    <a:srgbClr val="000000"/>
                  </a:solidFill>
                  <a:latin typeface="Montserrat Bold"/>
                </a:rPr>
                <a:t>Services</a:t>
              </a:r>
            </a:p>
          </p:txBody>
        </p:sp>
      </p:grpSp>
      <p:grpSp>
        <p:nvGrpSpPr>
          <p:cNvPr id="95" name="Group 94"/>
          <p:cNvGrpSpPr/>
          <p:nvPr/>
        </p:nvGrpSpPr>
        <p:grpSpPr>
          <a:xfrm>
            <a:off x="1584794" y="7489223"/>
            <a:ext cx="4994162" cy="2454877"/>
            <a:chOff x="1296854" y="6092217"/>
            <a:chExt cx="2910802" cy="2890846"/>
          </a:xfrm>
        </p:grpSpPr>
        <p:pic>
          <p:nvPicPr>
            <p:cNvPr id="36" name="Picture 36"/>
            <p:cNvPicPr>
              <a:picLocks noChangeAspect="1"/>
            </p:cNvPicPr>
            <p:nvPr/>
          </p:nvPicPr>
          <p:blipFill>
            <a:blip r:embed="rId27"/>
            <a:srcRect/>
            <a:stretch>
              <a:fillRect/>
            </a:stretch>
          </p:blipFill>
          <p:spPr>
            <a:xfrm>
              <a:off x="2280404" y="7535181"/>
              <a:ext cx="1224390" cy="426804"/>
            </a:xfrm>
            <a:prstGeom prst="rect">
              <a:avLst/>
            </a:prstGeom>
          </p:spPr>
        </p:pic>
        <p:pic>
          <p:nvPicPr>
            <p:cNvPr id="38" name="Picture 38"/>
            <p:cNvPicPr>
              <a:picLocks noChangeAspect="1"/>
            </p:cNvPicPr>
            <p:nvPr/>
          </p:nvPicPr>
          <p:blipFill>
            <a:blip r:embed="rId28"/>
            <a:srcRect r="15860" b="10358"/>
            <a:stretch>
              <a:fillRect/>
            </a:stretch>
          </p:blipFill>
          <p:spPr>
            <a:xfrm>
              <a:off x="2907555" y="6611309"/>
              <a:ext cx="1300101" cy="721512"/>
            </a:xfrm>
            <a:prstGeom prst="rect">
              <a:avLst/>
            </a:prstGeom>
          </p:spPr>
        </p:pic>
        <p:pic>
          <p:nvPicPr>
            <p:cNvPr id="39" name="Picture 39"/>
            <p:cNvPicPr>
              <a:picLocks noChangeAspect="1"/>
            </p:cNvPicPr>
            <p:nvPr/>
          </p:nvPicPr>
          <p:blipFill>
            <a:blip r:embed="rId29"/>
            <a:srcRect t="23380" b="21836"/>
            <a:stretch>
              <a:fillRect/>
            </a:stretch>
          </p:blipFill>
          <p:spPr>
            <a:xfrm>
              <a:off x="1296854" y="8359380"/>
              <a:ext cx="1138451" cy="623683"/>
            </a:xfrm>
            <a:prstGeom prst="rect">
              <a:avLst/>
            </a:prstGeom>
          </p:spPr>
        </p:pic>
        <p:sp>
          <p:nvSpPr>
            <p:cNvPr id="86" name="TextBox 86"/>
            <p:cNvSpPr txBox="1"/>
            <p:nvPr/>
          </p:nvSpPr>
          <p:spPr>
            <a:xfrm>
              <a:off x="1325960" y="6092217"/>
              <a:ext cx="2790394" cy="815340"/>
            </a:xfrm>
            <a:prstGeom prst="rect">
              <a:avLst/>
            </a:prstGeom>
          </p:spPr>
          <p:txBody>
            <a:bodyPr lIns="0" tIns="0" rIns="0" bIns="0" rtlCol="0" anchor="t">
              <a:spAutoFit/>
            </a:bodyPr>
            <a:lstStyle/>
            <a:p>
              <a:pPr>
                <a:lnSpc>
                  <a:spcPts val="3359"/>
                </a:lnSpc>
              </a:pPr>
              <a:r>
                <a:rPr lang="en-US" sz="2400" u="sng">
                  <a:solidFill>
                    <a:srgbClr val="000000"/>
                  </a:solidFill>
                  <a:latin typeface="Montserrat Bold"/>
                </a:rPr>
                <a:t>Logistics &amp; Aviation</a:t>
              </a:r>
            </a:p>
          </p:txBody>
        </p:sp>
      </p:grpSp>
      <p:sp>
        <p:nvSpPr>
          <p:cNvPr id="88" name="TextBox 88"/>
          <p:cNvSpPr txBox="1"/>
          <p:nvPr/>
        </p:nvSpPr>
        <p:spPr>
          <a:xfrm>
            <a:off x="7402819" y="7434086"/>
            <a:ext cx="3416343" cy="436017"/>
          </a:xfrm>
          <a:prstGeom prst="rect">
            <a:avLst/>
          </a:prstGeom>
        </p:spPr>
        <p:txBody>
          <a:bodyPr wrap="square" lIns="0" tIns="0" rIns="0" bIns="0" rtlCol="0" anchor="t">
            <a:spAutoFit/>
          </a:bodyPr>
          <a:lstStyle/>
          <a:p>
            <a:pPr>
              <a:lnSpc>
                <a:spcPts val="3359"/>
              </a:lnSpc>
            </a:pPr>
            <a:r>
              <a:rPr lang="en-US" sz="2400" u="sng" dirty="0">
                <a:solidFill>
                  <a:srgbClr val="000000"/>
                </a:solidFill>
                <a:latin typeface="Montserrat Bold"/>
              </a:rPr>
              <a:t>Media &amp; Education</a:t>
            </a:r>
          </a:p>
        </p:txBody>
      </p:sp>
      <p:grpSp>
        <p:nvGrpSpPr>
          <p:cNvPr id="90" name="Group 2"/>
          <p:cNvGrpSpPr/>
          <p:nvPr/>
        </p:nvGrpSpPr>
        <p:grpSpPr>
          <a:xfrm>
            <a:off x="1028700" y="1028700"/>
            <a:ext cx="6294032" cy="955753"/>
            <a:chOff x="0" y="0"/>
            <a:chExt cx="954034" cy="323304"/>
          </a:xfrm>
        </p:grpSpPr>
        <p:sp>
          <p:nvSpPr>
            <p:cNvPr id="91" name="Freeform 3"/>
            <p:cNvSpPr/>
            <p:nvPr/>
          </p:nvSpPr>
          <p:spPr>
            <a:xfrm>
              <a:off x="0" y="0"/>
              <a:ext cx="954034" cy="323304"/>
            </a:xfrm>
            <a:custGeom>
              <a:avLst/>
              <a:gdLst/>
              <a:ahLst/>
              <a:cxnLst/>
              <a:rect l="l" t="t" r="r" b="b"/>
              <a:pathLst>
                <a:path w="954034" h="323304">
                  <a:moveTo>
                    <a:pt x="0" y="0"/>
                  </a:moveTo>
                  <a:lnTo>
                    <a:pt x="954034" y="0"/>
                  </a:lnTo>
                  <a:lnTo>
                    <a:pt x="954034" y="323304"/>
                  </a:lnTo>
                  <a:lnTo>
                    <a:pt x="0" y="323304"/>
                  </a:lnTo>
                  <a:close/>
                </a:path>
              </a:pathLst>
            </a:custGeom>
            <a:solidFill>
              <a:srgbClr val="B47401"/>
            </a:solidFill>
          </p:spPr>
          <p:txBody>
            <a:bodyPr/>
            <a:lstStyle/>
            <a:p>
              <a:endParaRPr lang="en-IN"/>
            </a:p>
          </p:txBody>
        </p:sp>
      </p:grpSp>
      <p:sp>
        <p:nvSpPr>
          <p:cNvPr id="92" name="TextBox 96"/>
          <p:cNvSpPr txBox="1"/>
          <p:nvPr/>
        </p:nvSpPr>
        <p:spPr>
          <a:xfrm>
            <a:off x="1386682" y="1166534"/>
            <a:ext cx="6148729" cy="641201"/>
          </a:xfrm>
          <a:prstGeom prst="rect">
            <a:avLst/>
          </a:prstGeom>
        </p:spPr>
        <p:txBody>
          <a:bodyPr wrap="square" lIns="0" tIns="0" rIns="0" bIns="0" rtlCol="0" anchor="t">
            <a:spAutoFit/>
          </a:bodyPr>
          <a:lstStyle/>
          <a:p>
            <a:pPr>
              <a:lnSpc>
                <a:spcPts val="5040"/>
              </a:lnSpc>
            </a:pPr>
            <a:r>
              <a:rPr lang="en-US" sz="3600" dirty="0">
                <a:solidFill>
                  <a:srgbClr val="FFFFFF"/>
                </a:solidFill>
                <a:latin typeface="Montserrat Semi-Bold Bold"/>
              </a:rPr>
              <a:t>Clientele across sectors:</a:t>
            </a:r>
          </a:p>
        </p:txBody>
      </p:sp>
      <p:pic>
        <p:nvPicPr>
          <p:cNvPr id="3" name="Picture 2">
            <a:extLst>
              <a:ext uri="{FF2B5EF4-FFF2-40B4-BE49-F238E27FC236}">
                <a16:creationId xmlns:a16="http://schemas.microsoft.com/office/drawing/2014/main" id="{0CD804C3-0340-44A6-B059-2A38D4673B0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034600" y="9039882"/>
            <a:ext cx="1273566" cy="979350"/>
          </a:xfrm>
          <a:prstGeom prst="rect">
            <a:avLst/>
          </a:prstGeom>
        </p:spPr>
      </p:pic>
      <p:pic>
        <p:nvPicPr>
          <p:cNvPr id="5" name="Picture 4">
            <a:extLst>
              <a:ext uri="{FF2B5EF4-FFF2-40B4-BE49-F238E27FC236}">
                <a16:creationId xmlns:a16="http://schemas.microsoft.com/office/drawing/2014/main" id="{10399455-5DA3-4666-89BF-D517327796D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013793" y="3469330"/>
            <a:ext cx="1115021" cy="1126006"/>
          </a:xfrm>
          <a:prstGeom prst="rect">
            <a:avLst/>
          </a:prstGeom>
        </p:spPr>
      </p:pic>
      <p:pic>
        <p:nvPicPr>
          <p:cNvPr id="7" name="Picture 6">
            <a:extLst>
              <a:ext uri="{FF2B5EF4-FFF2-40B4-BE49-F238E27FC236}">
                <a16:creationId xmlns:a16="http://schemas.microsoft.com/office/drawing/2014/main" id="{C2C80469-9499-4D3D-AF44-3881BF33D29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849658" y="8092271"/>
            <a:ext cx="1122142" cy="1122142"/>
          </a:xfrm>
          <a:prstGeom prst="rect">
            <a:avLst/>
          </a:prstGeom>
        </p:spPr>
      </p:pic>
      <p:pic>
        <p:nvPicPr>
          <p:cNvPr id="9" name="Picture 8">
            <a:extLst>
              <a:ext uri="{FF2B5EF4-FFF2-40B4-BE49-F238E27FC236}">
                <a16:creationId xmlns:a16="http://schemas.microsoft.com/office/drawing/2014/main" id="{636906FF-C804-455C-BEF0-4C683275B40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280027" y="5334099"/>
            <a:ext cx="1512132" cy="1734226"/>
          </a:xfrm>
          <a:prstGeom prst="rect">
            <a:avLst/>
          </a:prstGeom>
        </p:spPr>
      </p:pic>
      <p:pic>
        <p:nvPicPr>
          <p:cNvPr id="11" name="Picture 10">
            <a:extLst>
              <a:ext uri="{FF2B5EF4-FFF2-40B4-BE49-F238E27FC236}">
                <a16:creationId xmlns:a16="http://schemas.microsoft.com/office/drawing/2014/main" id="{64BE10CD-11AA-4202-A7AC-EF498D3EE7E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111319" y="5906093"/>
            <a:ext cx="1415685" cy="481288"/>
          </a:xfrm>
          <a:prstGeom prst="rect">
            <a:avLst/>
          </a:prstGeom>
        </p:spPr>
      </p:pic>
      <p:pic>
        <p:nvPicPr>
          <p:cNvPr id="44" name="Picture 43">
            <a:extLst>
              <a:ext uri="{FF2B5EF4-FFF2-40B4-BE49-F238E27FC236}">
                <a16:creationId xmlns:a16="http://schemas.microsoft.com/office/drawing/2014/main" id="{E1858AB4-6C06-4A62-9459-E911981F6A0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07632" y="6256349"/>
            <a:ext cx="2566972" cy="437675"/>
          </a:xfrm>
          <a:prstGeom prst="rect">
            <a:avLst/>
          </a:prstGeom>
        </p:spPr>
      </p:pic>
      <p:pic>
        <p:nvPicPr>
          <p:cNvPr id="46" name="Picture 45">
            <a:extLst>
              <a:ext uri="{FF2B5EF4-FFF2-40B4-BE49-F238E27FC236}">
                <a16:creationId xmlns:a16="http://schemas.microsoft.com/office/drawing/2014/main" id="{6CF59CEC-4051-4CEB-90FB-E068DBB7627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28019" y="6198875"/>
            <a:ext cx="1455838" cy="489662"/>
          </a:xfrm>
          <a:prstGeom prst="rect">
            <a:avLst/>
          </a:prstGeom>
        </p:spPr>
      </p:pic>
      <p:pic>
        <p:nvPicPr>
          <p:cNvPr id="48" name="Picture 47">
            <a:extLst>
              <a:ext uri="{FF2B5EF4-FFF2-40B4-BE49-F238E27FC236}">
                <a16:creationId xmlns:a16="http://schemas.microsoft.com/office/drawing/2014/main" id="{27158F32-A920-45A8-A4E1-AE53716BBEF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706799" y="7925862"/>
            <a:ext cx="1532388" cy="530209"/>
          </a:xfrm>
          <a:prstGeom prst="rect">
            <a:avLst/>
          </a:prstGeom>
        </p:spPr>
      </p:pic>
      <p:pic>
        <p:nvPicPr>
          <p:cNvPr id="50" name="Picture 49">
            <a:extLst>
              <a:ext uri="{FF2B5EF4-FFF2-40B4-BE49-F238E27FC236}">
                <a16:creationId xmlns:a16="http://schemas.microsoft.com/office/drawing/2014/main" id="{0CC3E149-AF3C-40D8-BF72-39D9AE574DF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4480185" y="9353625"/>
            <a:ext cx="1123784" cy="508244"/>
          </a:xfrm>
          <a:prstGeom prst="rect">
            <a:avLst/>
          </a:prstGeom>
        </p:spPr>
      </p:pic>
      <p:pic>
        <p:nvPicPr>
          <p:cNvPr id="52" name="Picture 51">
            <a:extLst>
              <a:ext uri="{FF2B5EF4-FFF2-40B4-BE49-F238E27FC236}">
                <a16:creationId xmlns:a16="http://schemas.microsoft.com/office/drawing/2014/main" id="{4CEF7CEF-BC0F-458A-A55A-34EF59865FB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2931647" y="7806701"/>
            <a:ext cx="2155953" cy="532301"/>
          </a:xfrm>
          <a:prstGeom prst="rect">
            <a:avLst/>
          </a:prstGeom>
        </p:spPr>
      </p:pic>
      <p:pic>
        <p:nvPicPr>
          <p:cNvPr id="54" name="Picture 53">
            <a:extLst>
              <a:ext uri="{FF2B5EF4-FFF2-40B4-BE49-F238E27FC236}">
                <a16:creationId xmlns:a16="http://schemas.microsoft.com/office/drawing/2014/main" id="{C4E8B247-0B2B-4B33-9664-62C25D17A78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722617" y="9077249"/>
            <a:ext cx="634861" cy="712599"/>
          </a:xfrm>
          <a:prstGeom prst="rect">
            <a:avLst/>
          </a:prstGeom>
        </p:spPr>
      </p:pic>
    </p:spTree>
    <p:extLst>
      <p:ext uri="{BB962C8B-B14F-4D97-AF65-F5344CB8AC3E}">
        <p14:creationId xmlns:p14="http://schemas.microsoft.com/office/powerpoint/2010/main" val="426312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542F12F-3769-3616-962B-9CAF8F2AFC65}"/>
              </a:ext>
            </a:extLst>
          </p:cNvPr>
          <p:cNvGrpSpPr/>
          <p:nvPr/>
        </p:nvGrpSpPr>
        <p:grpSpPr>
          <a:xfrm>
            <a:off x="768547" y="342900"/>
            <a:ext cx="5279867" cy="955753"/>
            <a:chOff x="0" y="0"/>
            <a:chExt cx="1786029" cy="323304"/>
          </a:xfrm>
        </p:grpSpPr>
        <p:sp>
          <p:nvSpPr>
            <p:cNvPr id="36" name="Freeform 8">
              <a:extLst>
                <a:ext uri="{FF2B5EF4-FFF2-40B4-BE49-F238E27FC236}">
                  <a16:creationId xmlns:a16="http://schemas.microsoft.com/office/drawing/2014/main" id="{228E8CC9-0B4F-F5BE-97DA-F74769D95374}"/>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23" name="TextBox 12">
            <a:extLst>
              <a:ext uri="{FF2B5EF4-FFF2-40B4-BE49-F238E27FC236}">
                <a16:creationId xmlns:a16="http://schemas.microsoft.com/office/drawing/2014/main" id="{E45FFB6F-EE2F-3BDB-E381-2498A8A15BFA}"/>
              </a:ext>
            </a:extLst>
          </p:cNvPr>
          <p:cNvSpPr txBox="1"/>
          <p:nvPr/>
        </p:nvSpPr>
        <p:spPr>
          <a:xfrm>
            <a:off x="1126529" y="480734"/>
            <a:ext cx="4580498" cy="61341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040"/>
              </a:lnSpc>
            </a:pPr>
            <a:r>
              <a:rPr lang="en-US" sz="3600" dirty="0">
                <a:solidFill>
                  <a:srgbClr val="FFFFFF"/>
                </a:solidFill>
                <a:latin typeface="Open Sans Bold"/>
              </a:rPr>
              <a:t>Awards &amp; Accolades</a:t>
            </a:r>
          </a:p>
        </p:txBody>
      </p:sp>
      <p:grpSp>
        <p:nvGrpSpPr>
          <p:cNvPr id="24" name="Group 23">
            <a:extLst>
              <a:ext uri="{FF2B5EF4-FFF2-40B4-BE49-F238E27FC236}">
                <a16:creationId xmlns:a16="http://schemas.microsoft.com/office/drawing/2014/main" id="{1028B867-E2E2-67D1-F05D-2B52F859DE22}"/>
              </a:ext>
            </a:extLst>
          </p:cNvPr>
          <p:cNvGrpSpPr/>
          <p:nvPr/>
        </p:nvGrpSpPr>
        <p:grpSpPr>
          <a:xfrm>
            <a:off x="588246" y="5021581"/>
            <a:ext cx="15793958" cy="45719"/>
            <a:chOff x="0" y="0"/>
            <a:chExt cx="1786029" cy="323304"/>
          </a:xfrm>
          <a:effectLst>
            <a:outerShdw blurRad="50800" dist="38100" dir="5400000" algn="t" rotWithShape="0">
              <a:prstClr val="black">
                <a:alpha val="40000"/>
              </a:prstClr>
            </a:outerShdw>
          </a:effectLst>
        </p:grpSpPr>
        <p:sp>
          <p:nvSpPr>
            <p:cNvPr id="35" name="Freeform 8">
              <a:extLst>
                <a:ext uri="{FF2B5EF4-FFF2-40B4-BE49-F238E27FC236}">
                  <a16:creationId xmlns:a16="http://schemas.microsoft.com/office/drawing/2014/main" id="{9CF9A609-2EFF-1B33-5362-6680849786CE}"/>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26" name="TextBox 6">
            <a:extLst>
              <a:ext uri="{FF2B5EF4-FFF2-40B4-BE49-F238E27FC236}">
                <a16:creationId xmlns:a16="http://schemas.microsoft.com/office/drawing/2014/main" id="{D4EFBD23-C9D1-F35F-6582-F1729CD24674}"/>
              </a:ext>
            </a:extLst>
          </p:cNvPr>
          <p:cNvSpPr txBox="1"/>
          <p:nvPr/>
        </p:nvSpPr>
        <p:spPr>
          <a:xfrm>
            <a:off x="3429000" y="1451908"/>
            <a:ext cx="14301512" cy="344709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242424"/>
                </a:solidFill>
                <a:latin typeface="Montserrat" panose="020B0604020202020204" charset="0"/>
              </a:rPr>
              <a:t>Recognized in Asia M&amp;A Rankings – 2024, 2023, 2022</a:t>
            </a:r>
          </a:p>
          <a:p>
            <a:pPr marL="1036320" lvl="2" indent="-345440">
              <a:buFont typeface="Arial"/>
              <a:buChar char="⚬"/>
            </a:pPr>
            <a:r>
              <a:rPr lang="en-US" sz="1600" dirty="0">
                <a:solidFill>
                  <a:srgbClr val="242424"/>
                </a:solidFill>
                <a:latin typeface="Montserrat" panose="020B0604020202020204" charset="0"/>
              </a:rPr>
              <a:t>Firm recognized in the prestigious ALB India's List of “ Fast 30 Asia’s Fastest Growing Firms 2023.”</a:t>
            </a:r>
          </a:p>
          <a:p>
            <a:pPr marL="1036320" lvl="2" indent="-345440">
              <a:buFont typeface="Arial"/>
              <a:buChar char="⚬"/>
            </a:pPr>
            <a:r>
              <a:rPr lang="en-US" sz="1600" dirty="0">
                <a:solidFill>
                  <a:srgbClr val="242424"/>
                </a:solidFill>
                <a:latin typeface="Montserrat" panose="020B0604020202020204" charset="0"/>
              </a:rPr>
              <a:t>Firm recognized in the prestigious ALB India's List of “India Firms to Watch 2023.”</a:t>
            </a:r>
          </a:p>
          <a:p>
            <a:pPr marL="1036320" lvl="2" indent="-345440">
              <a:buFont typeface="Arial"/>
              <a:buChar char="⚬"/>
            </a:pPr>
            <a:r>
              <a:rPr lang="en-US" sz="1600" dirty="0">
                <a:solidFill>
                  <a:srgbClr val="242424"/>
                </a:solidFill>
                <a:latin typeface="Montserrat" panose="020B0604020202020204" charset="0"/>
              </a:rPr>
              <a:t>India's Super 50 Lawyers List - Dr. </a:t>
            </a:r>
            <a:r>
              <a:rPr lang="en-US" sz="1600" dirty="0" err="1">
                <a:solidFill>
                  <a:srgbClr val="242424"/>
                </a:solidFill>
                <a:latin typeface="Montserrat" panose="020B0604020202020204" charset="0"/>
              </a:rPr>
              <a:t>Manoj</a:t>
            </a:r>
            <a:r>
              <a:rPr lang="en-US" sz="1600" dirty="0">
                <a:solidFill>
                  <a:srgbClr val="242424"/>
                </a:solidFill>
                <a:latin typeface="Montserrat" panose="020B0604020202020204" charset="0"/>
              </a:rPr>
              <a:t> Kumar – 2023, 2022, 2021 &amp; 2020</a:t>
            </a:r>
          </a:p>
          <a:p>
            <a:pPr marL="1036320" lvl="2" indent="-345440">
              <a:buFont typeface="Arial"/>
              <a:buChar char="⚬"/>
            </a:pPr>
            <a:r>
              <a:rPr lang="en-US" sz="1600" dirty="0">
                <a:solidFill>
                  <a:srgbClr val="242424"/>
                </a:solidFill>
                <a:latin typeface="Montserrat" panose="020B0604020202020204" charset="0"/>
              </a:rPr>
              <a:t>India's Super 50 Lawyers in Asia and India List – Ms. Shweta Bharti – 2023 &amp; 2020</a:t>
            </a:r>
          </a:p>
          <a:p>
            <a:pPr marL="1036320" lvl="2" indent="-345440">
              <a:buFont typeface="Arial"/>
              <a:buChar char="⚬"/>
            </a:pPr>
            <a:r>
              <a:rPr lang="en-US" sz="1600" dirty="0">
                <a:solidFill>
                  <a:srgbClr val="242424"/>
                </a:solidFill>
                <a:latin typeface="Montserrat" panose="020B0604020202020204" charset="0"/>
              </a:rPr>
              <a:t>Managing Partners of the Year, Finalist (Dr. </a:t>
            </a:r>
            <a:r>
              <a:rPr lang="en-US" sz="1600" dirty="0" err="1">
                <a:solidFill>
                  <a:srgbClr val="242424"/>
                </a:solidFill>
                <a:latin typeface="Montserrat" panose="020B0604020202020204" charset="0"/>
              </a:rPr>
              <a:t>Manoj</a:t>
            </a:r>
            <a:r>
              <a:rPr lang="en-US" sz="1600" dirty="0">
                <a:solidFill>
                  <a:srgbClr val="242424"/>
                </a:solidFill>
                <a:latin typeface="Montserrat" panose="020B0604020202020204" charset="0"/>
              </a:rPr>
              <a:t> Kumar)- India Law Awards 2021</a:t>
            </a:r>
          </a:p>
          <a:p>
            <a:pPr marL="1036320" lvl="2" indent="-345440">
              <a:buFont typeface="Arial"/>
              <a:buChar char="⚬"/>
            </a:pPr>
            <a:r>
              <a:rPr lang="en-US" sz="1600" dirty="0">
                <a:solidFill>
                  <a:srgbClr val="242424"/>
                </a:solidFill>
                <a:latin typeface="Montserrat" panose="020B0604020202020204" charset="0"/>
              </a:rPr>
              <a:t>ALB Women in Law Awards 2023 – Finalist in the Private Practitioner of the Year, India and Middle East – Ms. Shweta Bharti </a:t>
            </a:r>
          </a:p>
          <a:p>
            <a:pPr marL="1036320" lvl="2" indent="-345440">
              <a:buFont typeface="Arial"/>
              <a:buChar char="⚬"/>
            </a:pPr>
            <a:r>
              <a:rPr lang="en-US" sz="1600" dirty="0">
                <a:solidFill>
                  <a:srgbClr val="242424"/>
                </a:solidFill>
                <a:latin typeface="Montserrat" panose="020B0604020202020204" charset="0"/>
              </a:rPr>
              <a:t>ALB India Rising Stars 2023 – Mr. Shantanu Malik</a:t>
            </a:r>
          </a:p>
          <a:p>
            <a:pPr marL="1036320" lvl="2" indent="-345440">
              <a:buFont typeface="Arial"/>
              <a:buChar char="⚬"/>
            </a:pPr>
            <a:r>
              <a:rPr lang="en-US" sz="1600" dirty="0">
                <a:solidFill>
                  <a:srgbClr val="242424"/>
                </a:solidFill>
                <a:latin typeface="Montserrat" panose="020B0604020202020204" charset="0"/>
              </a:rPr>
              <a:t>Indian Law Firm of Year (finalist)- India Law Awards – 2022, 2021</a:t>
            </a:r>
          </a:p>
          <a:p>
            <a:pPr marL="1036320" lvl="2" indent="-345440">
              <a:buFont typeface="Arial"/>
              <a:buChar char="⚬"/>
            </a:pPr>
            <a:r>
              <a:rPr lang="en-US" sz="1600" dirty="0">
                <a:solidFill>
                  <a:srgbClr val="242424"/>
                </a:solidFill>
                <a:latin typeface="Montserrat" panose="020B0604020202020204" charset="0"/>
              </a:rPr>
              <a:t>Recommended Firm for Regulatory Practice in India – 2021</a:t>
            </a:r>
          </a:p>
          <a:p>
            <a:pPr marL="1036320" lvl="2" indent="-345440">
              <a:buFont typeface="Arial"/>
              <a:buChar char="⚬"/>
            </a:pPr>
            <a:r>
              <a:rPr lang="en-US" sz="1600" dirty="0">
                <a:solidFill>
                  <a:srgbClr val="242424"/>
                </a:solidFill>
                <a:latin typeface="Montserrat" panose="020B0604020202020204" charset="0"/>
              </a:rPr>
              <a:t>Notable firm for Regulatory Practice – 2020</a:t>
            </a:r>
          </a:p>
          <a:p>
            <a:pPr marL="1036320" lvl="2" indent="-345440">
              <a:buFont typeface="Arial"/>
              <a:buChar char="⚬"/>
            </a:pPr>
            <a:r>
              <a:rPr lang="en-US" sz="1600" dirty="0">
                <a:solidFill>
                  <a:srgbClr val="242424"/>
                </a:solidFill>
                <a:latin typeface="Montserrat" panose="020B0604020202020204" charset="0"/>
              </a:rPr>
              <a:t>Asia M&amp;A Rankings – 2023 &amp; 2022</a:t>
            </a:r>
          </a:p>
          <a:p>
            <a:pPr marL="1036320" lvl="2" indent="-345440">
              <a:buFont typeface="Arial"/>
              <a:buChar char="⚬"/>
            </a:pPr>
            <a:r>
              <a:rPr lang="en-US" sz="1600" dirty="0">
                <a:solidFill>
                  <a:srgbClr val="242424"/>
                </a:solidFill>
                <a:latin typeface="Montserrat" panose="020B0604020202020204" charset="0"/>
              </a:rPr>
              <a:t>Ranked as Top 20 Law Firms in India – Top Law Firm's Ranking 2018</a:t>
            </a:r>
          </a:p>
          <a:p>
            <a:pPr marL="1036320" lvl="2" indent="-345440">
              <a:buFont typeface="Arial"/>
              <a:buChar char="⚬"/>
            </a:pPr>
            <a:r>
              <a:rPr lang="en-US" sz="1600" dirty="0">
                <a:solidFill>
                  <a:srgbClr val="242424"/>
                </a:solidFill>
                <a:latin typeface="Montserrat" panose="020B0604020202020204" charset="0"/>
              </a:rPr>
              <a:t>India's Top Dispute Lawyers – Mr. Shantanu Malik, 2021</a:t>
            </a:r>
          </a:p>
        </p:txBody>
      </p:sp>
      <p:pic>
        <p:nvPicPr>
          <p:cNvPr id="27" name="Picture 26">
            <a:extLst>
              <a:ext uri="{FF2B5EF4-FFF2-40B4-BE49-F238E27FC236}">
                <a16:creationId xmlns:a16="http://schemas.microsoft.com/office/drawing/2014/main" id="{6A7759D4-1532-8F89-86CC-E199FC5CBA0F}"/>
              </a:ext>
            </a:extLst>
          </p:cNvPr>
          <p:cNvPicPr>
            <a:picLocks noChangeAspect="1"/>
          </p:cNvPicPr>
          <p:nvPr/>
        </p:nvPicPr>
        <p:blipFill>
          <a:blip r:embed="rId2"/>
          <a:srcRect/>
          <a:stretch>
            <a:fillRect/>
          </a:stretch>
        </p:blipFill>
        <p:spPr>
          <a:xfrm>
            <a:off x="1354607" y="2843628"/>
            <a:ext cx="2455393" cy="664779"/>
          </a:xfrm>
          <a:prstGeom prst="rect">
            <a:avLst/>
          </a:prstGeom>
        </p:spPr>
      </p:pic>
      <p:pic>
        <p:nvPicPr>
          <p:cNvPr id="31" name="Picture 30">
            <a:extLst>
              <a:ext uri="{FF2B5EF4-FFF2-40B4-BE49-F238E27FC236}">
                <a16:creationId xmlns:a16="http://schemas.microsoft.com/office/drawing/2014/main" id="{A91586A9-0E46-A447-A06B-1F843F269ECD}"/>
              </a:ext>
            </a:extLst>
          </p:cNvPr>
          <p:cNvPicPr>
            <a:picLocks noChangeAspect="1"/>
          </p:cNvPicPr>
          <p:nvPr/>
        </p:nvPicPr>
        <p:blipFill rotWithShape="1">
          <a:blip r:embed="rId3"/>
          <a:srcRect l="23349" t="3609" r="24363" b="8586"/>
          <a:stretch/>
        </p:blipFill>
        <p:spPr>
          <a:xfrm>
            <a:off x="1585122" y="6362700"/>
            <a:ext cx="1310478" cy="1179430"/>
          </a:xfrm>
          <a:prstGeom prst="rect">
            <a:avLst/>
          </a:prstGeom>
        </p:spPr>
      </p:pic>
      <p:sp>
        <p:nvSpPr>
          <p:cNvPr id="4" name="TextBox 6">
            <a:extLst>
              <a:ext uri="{FF2B5EF4-FFF2-40B4-BE49-F238E27FC236}">
                <a16:creationId xmlns:a16="http://schemas.microsoft.com/office/drawing/2014/main" id="{FF8D600C-9346-C5BB-F735-B46852EFD5C2}"/>
              </a:ext>
            </a:extLst>
          </p:cNvPr>
          <p:cNvSpPr txBox="1"/>
          <p:nvPr/>
        </p:nvSpPr>
        <p:spPr>
          <a:xfrm>
            <a:off x="3429000" y="4996339"/>
            <a:ext cx="14478000" cy="344709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90880" lvl="2"/>
            <a:endParaRPr lang="en-US" sz="1600" dirty="0">
              <a:solidFill>
                <a:srgbClr val="242424"/>
              </a:solidFill>
              <a:latin typeface="Montserrat" panose="00000500000000000000" pitchFamily="2" charset="0"/>
              <a:cs typeface="Mongolian Baiti" panose="03000500000000000000" pitchFamily="66" charset="0"/>
            </a:endParaRP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Commercial, Corporate &amp; M&amp;A– 2025, 2024, 2023 &amp; 2022 </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Dispute Resolution, Real Estate and </a:t>
            </a:r>
            <a:r>
              <a:rPr lang="en-US" sz="1600" dirty="0" err="1">
                <a:solidFill>
                  <a:srgbClr val="242424"/>
                </a:solidFill>
                <a:latin typeface="Montserrat" panose="00000500000000000000" pitchFamily="2" charset="0"/>
                <a:cs typeface="Mongolian Baiti" panose="03000500000000000000" pitchFamily="66" charset="0"/>
              </a:rPr>
              <a:t>Labour</a:t>
            </a:r>
            <a:r>
              <a:rPr lang="en-US" sz="1600" dirty="0">
                <a:solidFill>
                  <a:srgbClr val="242424"/>
                </a:solidFill>
                <a:latin typeface="Montserrat" panose="00000500000000000000" pitchFamily="2" charset="0"/>
                <a:cs typeface="Mongolian Baiti" panose="03000500000000000000" pitchFamily="66" charset="0"/>
              </a:rPr>
              <a:t> &amp; Employment – 2025, 2024, 2023 &amp; 2022</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2025 - Commercial Corporate and M&amp;A (NCR), Dispute Resolution (NCR), Real Estate and Construction (NCR), Corporate and M&amp;A, Real Estate and Construction – Ms. Shweta Bharti</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2025 - Commercial, Corporate and M&amp;A(NCR), Corporate and M&amp;A – Mr. Jyoti Kumar Chaudhary</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2025 – Real Estate and Construction (India &amp; NCR) – Mr. Shantanu Malik</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2025 – Corporate and M&amp;A – Mr. Amit Verma</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Leading Individual 2023 - Commercial, Corporate and M&amp;A in Delhi NCR – Dr. </a:t>
            </a:r>
            <a:r>
              <a:rPr lang="en-US" sz="1600" dirty="0" err="1">
                <a:solidFill>
                  <a:srgbClr val="242424"/>
                </a:solidFill>
                <a:latin typeface="Montserrat" panose="00000500000000000000" pitchFamily="2" charset="0"/>
                <a:cs typeface="Mongolian Baiti" panose="03000500000000000000" pitchFamily="66" charset="0"/>
              </a:rPr>
              <a:t>Manoj</a:t>
            </a:r>
            <a:r>
              <a:rPr lang="en-US" sz="1600" dirty="0">
                <a:solidFill>
                  <a:srgbClr val="242424"/>
                </a:solidFill>
                <a:latin typeface="Montserrat" panose="00000500000000000000" pitchFamily="2" charset="0"/>
                <a:cs typeface="Mongolian Baiti" panose="03000500000000000000" pitchFamily="66" charset="0"/>
              </a:rPr>
              <a:t> Kumar</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2023 - </a:t>
            </a:r>
            <a:r>
              <a:rPr lang="en-US" sz="1600" dirty="0" err="1">
                <a:solidFill>
                  <a:srgbClr val="242424"/>
                </a:solidFill>
                <a:latin typeface="Montserrat" panose="00000500000000000000" pitchFamily="2" charset="0"/>
                <a:cs typeface="Mongolian Baiti" panose="03000500000000000000" pitchFamily="66" charset="0"/>
              </a:rPr>
              <a:t>Labour</a:t>
            </a:r>
            <a:r>
              <a:rPr lang="en-US" sz="1600" dirty="0">
                <a:solidFill>
                  <a:srgbClr val="242424"/>
                </a:solidFill>
                <a:latin typeface="Montserrat" panose="00000500000000000000" pitchFamily="2" charset="0"/>
                <a:cs typeface="Mongolian Baiti" panose="03000500000000000000" pitchFamily="66" charset="0"/>
              </a:rPr>
              <a:t> &amp; Employment and Corporate and M&amp;A – Dr. </a:t>
            </a:r>
            <a:r>
              <a:rPr lang="en-US" sz="1600" dirty="0" err="1">
                <a:solidFill>
                  <a:srgbClr val="242424"/>
                </a:solidFill>
                <a:latin typeface="Montserrat" panose="00000500000000000000" pitchFamily="2" charset="0"/>
                <a:cs typeface="Mongolian Baiti" panose="03000500000000000000" pitchFamily="66" charset="0"/>
              </a:rPr>
              <a:t>Manoj</a:t>
            </a:r>
            <a:r>
              <a:rPr lang="en-US" sz="1600" dirty="0">
                <a:solidFill>
                  <a:srgbClr val="242424"/>
                </a:solidFill>
                <a:latin typeface="Montserrat" panose="00000500000000000000" pitchFamily="2" charset="0"/>
                <a:cs typeface="Mongolian Baiti" panose="03000500000000000000" pitchFamily="66" charset="0"/>
              </a:rPr>
              <a:t> Kumar</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2023 - </a:t>
            </a:r>
            <a:r>
              <a:rPr lang="en-US" sz="1600" dirty="0" err="1">
                <a:solidFill>
                  <a:srgbClr val="242424"/>
                </a:solidFill>
                <a:latin typeface="Montserrat" panose="00000500000000000000" pitchFamily="2" charset="0"/>
                <a:cs typeface="Mongolian Baiti" panose="03000500000000000000" pitchFamily="66" charset="0"/>
              </a:rPr>
              <a:t>Labour</a:t>
            </a:r>
            <a:r>
              <a:rPr lang="en-US" sz="1600" dirty="0">
                <a:solidFill>
                  <a:srgbClr val="242424"/>
                </a:solidFill>
                <a:latin typeface="Montserrat" panose="00000500000000000000" pitchFamily="2" charset="0"/>
                <a:cs typeface="Mongolian Baiti" panose="03000500000000000000" pitchFamily="66" charset="0"/>
              </a:rPr>
              <a:t> &amp; Employment and Corporate &amp; M&amp;A in India and Commercial, Corporate &amp; M&amp;A in Delhi NCR – Ms. Shweta Bharti</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Recommended Lawyer 2023 for </a:t>
            </a:r>
            <a:r>
              <a:rPr lang="en-US" sz="1600" dirty="0" err="1">
                <a:solidFill>
                  <a:srgbClr val="242424"/>
                </a:solidFill>
                <a:latin typeface="Montserrat" panose="00000500000000000000" pitchFamily="2" charset="0"/>
                <a:cs typeface="Mongolian Baiti" panose="03000500000000000000" pitchFamily="66" charset="0"/>
              </a:rPr>
              <a:t>Labour</a:t>
            </a:r>
            <a:r>
              <a:rPr lang="en-US" sz="1600" dirty="0">
                <a:solidFill>
                  <a:srgbClr val="242424"/>
                </a:solidFill>
                <a:latin typeface="Montserrat" panose="00000500000000000000" pitchFamily="2" charset="0"/>
                <a:cs typeface="Mongolian Baiti" panose="03000500000000000000" pitchFamily="66" charset="0"/>
              </a:rPr>
              <a:t> and Employment – Mr. Shantanu Malik</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Highly Regarded for M&amp;A in India 2022 - Dr. </a:t>
            </a:r>
            <a:r>
              <a:rPr lang="en-US" sz="1600" dirty="0" err="1">
                <a:solidFill>
                  <a:srgbClr val="242424"/>
                </a:solidFill>
                <a:latin typeface="Montserrat" panose="00000500000000000000" pitchFamily="2" charset="0"/>
                <a:cs typeface="Mongolian Baiti" panose="03000500000000000000" pitchFamily="66" charset="0"/>
              </a:rPr>
              <a:t>Manoj</a:t>
            </a:r>
            <a:r>
              <a:rPr lang="en-US" sz="1600" dirty="0">
                <a:solidFill>
                  <a:srgbClr val="242424"/>
                </a:solidFill>
                <a:latin typeface="Montserrat" panose="00000500000000000000" pitchFamily="2" charset="0"/>
                <a:cs typeface="Mongolian Baiti" panose="03000500000000000000" pitchFamily="66" charset="0"/>
              </a:rPr>
              <a:t> Kumar Firms to Watch for </a:t>
            </a:r>
            <a:r>
              <a:rPr lang="en-US" sz="1600" dirty="0" err="1">
                <a:solidFill>
                  <a:srgbClr val="242424"/>
                </a:solidFill>
                <a:latin typeface="Montserrat" panose="00000500000000000000" pitchFamily="2" charset="0"/>
                <a:cs typeface="Mongolian Baiti" panose="03000500000000000000" pitchFamily="66" charset="0"/>
              </a:rPr>
              <a:t>Labour</a:t>
            </a:r>
            <a:r>
              <a:rPr lang="en-US" sz="1600" dirty="0">
                <a:solidFill>
                  <a:srgbClr val="242424"/>
                </a:solidFill>
                <a:latin typeface="Montserrat" panose="00000500000000000000" pitchFamily="2" charset="0"/>
                <a:cs typeface="Mongolian Baiti" panose="03000500000000000000" pitchFamily="66" charset="0"/>
              </a:rPr>
              <a:t> and Employment, 2022</a:t>
            </a:r>
          </a:p>
        </p:txBody>
      </p:sp>
      <p:grpSp>
        <p:nvGrpSpPr>
          <p:cNvPr id="11" name="Group 10">
            <a:extLst>
              <a:ext uri="{FF2B5EF4-FFF2-40B4-BE49-F238E27FC236}">
                <a16:creationId xmlns:a16="http://schemas.microsoft.com/office/drawing/2014/main" id="{A5FC3375-D667-4C80-BE06-1ECCCC274031}"/>
              </a:ext>
            </a:extLst>
          </p:cNvPr>
          <p:cNvGrpSpPr/>
          <p:nvPr/>
        </p:nvGrpSpPr>
        <p:grpSpPr>
          <a:xfrm>
            <a:off x="588246" y="8599074"/>
            <a:ext cx="15793958" cy="45719"/>
            <a:chOff x="0" y="0"/>
            <a:chExt cx="1786029" cy="323304"/>
          </a:xfrm>
          <a:effectLst>
            <a:outerShdw blurRad="50800" dist="38100" dir="5400000" algn="t" rotWithShape="0">
              <a:prstClr val="black">
                <a:alpha val="40000"/>
              </a:prstClr>
            </a:outerShdw>
          </a:effectLst>
        </p:grpSpPr>
        <p:sp>
          <p:nvSpPr>
            <p:cNvPr id="12" name="Freeform 8">
              <a:extLst>
                <a:ext uri="{FF2B5EF4-FFF2-40B4-BE49-F238E27FC236}">
                  <a16:creationId xmlns:a16="http://schemas.microsoft.com/office/drawing/2014/main" id="{3331D4D4-E579-41A5-82C3-F39456ADE540}"/>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pic>
        <p:nvPicPr>
          <p:cNvPr id="13" name="Picture 12">
            <a:extLst>
              <a:ext uri="{FF2B5EF4-FFF2-40B4-BE49-F238E27FC236}">
                <a16:creationId xmlns:a16="http://schemas.microsoft.com/office/drawing/2014/main" id="{B829B52F-BDC3-4E9A-9356-876D28E2F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122" y="9074575"/>
            <a:ext cx="2074393" cy="795277"/>
          </a:xfrm>
          <a:prstGeom prst="rect">
            <a:avLst/>
          </a:prstGeom>
        </p:spPr>
      </p:pic>
      <p:sp>
        <p:nvSpPr>
          <p:cNvPr id="2" name="Rectangle 1">
            <a:extLst>
              <a:ext uri="{FF2B5EF4-FFF2-40B4-BE49-F238E27FC236}">
                <a16:creationId xmlns:a16="http://schemas.microsoft.com/office/drawing/2014/main" id="{910ACB30-F5D4-4652-AF95-A6D626D1FD1F}"/>
              </a:ext>
            </a:extLst>
          </p:cNvPr>
          <p:cNvSpPr/>
          <p:nvPr/>
        </p:nvSpPr>
        <p:spPr>
          <a:xfrm>
            <a:off x="3352800" y="8956142"/>
            <a:ext cx="13487400" cy="830997"/>
          </a:xfrm>
          <a:prstGeom prst="rect">
            <a:avLst/>
          </a:prstGeom>
        </p:spPr>
        <p:txBody>
          <a:bodyPr wrap="square">
            <a:spAutoFit/>
          </a:bodyPr>
          <a:lstStyle/>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India’s Top 100 Law Firms</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RSGI’s Top Rated Law Firms for Social Responsibility 2025</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RSGI’s Top Rated Law Firms for Talent Development 2025</a:t>
            </a:r>
          </a:p>
        </p:txBody>
      </p:sp>
    </p:spTree>
    <p:extLst>
      <p:ext uri="{BB962C8B-B14F-4D97-AF65-F5344CB8AC3E}">
        <p14:creationId xmlns:p14="http://schemas.microsoft.com/office/powerpoint/2010/main" val="152287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6DC59B-3DD6-4DA1-8CC3-5D5252CD58B9}"/>
              </a:ext>
            </a:extLst>
          </p:cNvPr>
          <p:cNvGrpSpPr/>
          <p:nvPr/>
        </p:nvGrpSpPr>
        <p:grpSpPr>
          <a:xfrm>
            <a:off x="768547" y="342900"/>
            <a:ext cx="5279867" cy="955753"/>
            <a:chOff x="0" y="0"/>
            <a:chExt cx="1786029" cy="323304"/>
          </a:xfrm>
        </p:grpSpPr>
        <p:sp>
          <p:nvSpPr>
            <p:cNvPr id="3" name="Freeform 8">
              <a:extLst>
                <a:ext uri="{FF2B5EF4-FFF2-40B4-BE49-F238E27FC236}">
                  <a16:creationId xmlns:a16="http://schemas.microsoft.com/office/drawing/2014/main" id="{D874727C-AF31-4F03-A23F-18EEC4C096AB}"/>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4" name="TextBox 12">
            <a:extLst>
              <a:ext uri="{FF2B5EF4-FFF2-40B4-BE49-F238E27FC236}">
                <a16:creationId xmlns:a16="http://schemas.microsoft.com/office/drawing/2014/main" id="{6E253F1E-823A-4983-8BA1-AECA7FCD2E2F}"/>
              </a:ext>
            </a:extLst>
          </p:cNvPr>
          <p:cNvSpPr txBox="1"/>
          <p:nvPr/>
        </p:nvSpPr>
        <p:spPr>
          <a:xfrm>
            <a:off x="1126529" y="480734"/>
            <a:ext cx="4580498" cy="61341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040"/>
              </a:lnSpc>
            </a:pPr>
            <a:r>
              <a:rPr lang="en-US" sz="3600" dirty="0">
                <a:solidFill>
                  <a:srgbClr val="FFFFFF"/>
                </a:solidFill>
                <a:latin typeface="Open Sans Bold"/>
              </a:rPr>
              <a:t>Awards &amp; Accolades</a:t>
            </a:r>
          </a:p>
        </p:txBody>
      </p:sp>
      <p:pic>
        <p:nvPicPr>
          <p:cNvPr id="5" name="Picture 4" descr="IFLR1000">
            <a:extLst>
              <a:ext uri="{FF2B5EF4-FFF2-40B4-BE49-F238E27FC236}">
                <a16:creationId xmlns:a16="http://schemas.microsoft.com/office/drawing/2014/main" id="{BB0EF9FA-E54C-43AC-AC84-73248B5341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529" y="1904383"/>
            <a:ext cx="2543698" cy="916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43EF0595-CCAF-45FF-A294-1BF870310324}"/>
              </a:ext>
            </a:extLst>
          </p:cNvPr>
          <p:cNvSpPr txBox="1"/>
          <p:nvPr/>
        </p:nvSpPr>
        <p:spPr>
          <a:xfrm>
            <a:off x="3416778" y="1515459"/>
            <a:ext cx="14301512" cy="196977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'Highly Regarded' for 'Banking' and 'Restructuring &amp; Insolvency' - Ms. Shweta Bharti, 2024</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'Rising Star' in 'Restructuring &amp; Insolvency' - Mr. Rohit Jolly, 2024, 2023</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M&amp;A in India – 2024, 2023, 2022 &amp; 2020</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Restructuring and insolvency – 2024, 2023, 2022 &amp; 2021</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Banking – 2024, 2023</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Ranked for Project Development: Energy &amp; Infrastructure – 2024, 2023</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Notable Practitioner for Banking, Restructuring and Insolvency, Ms. Shweta Bharti - 2023</a:t>
            </a:r>
          </a:p>
          <a:p>
            <a:pPr marL="1036320" lvl="2" indent="-345440">
              <a:buFont typeface="Arial"/>
              <a:buChar char="⚬"/>
            </a:pPr>
            <a:r>
              <a:rPr lang="en-US" sz="1600" dirty="0">
                <a:solidFill>
                  <a:srgbClr val="242424"/>
                </a:solidFill>
                <a:latin typeface="Montserrat" panose="00000500000000000000" pitchFamily="2" charset="0"/>
                <a:cs typeface="Mongolian Baiti" panose="03000500000000000000" pitchFamily="66" charset="0"/>
              </a:rPr>
              <a:t>Rising Star Partner for Restructuring and Insolvency, Mr. Rohit Jolly – 2023</a:t>
            </a:r>
          </a:p>
        </p:txBody>
      </p:sp>
      <p:grpSp>
        <p:nvGrpSpPr>
          <p:cNvPr id="7" name="Group 6">
            <a:extLst>
              <a:ext uri="{FF2B5EF4-FFF2-40B4-BE49-F238E27FC236}">
                <a16:creationId xmlns:a16="http://schemas.microsoft.com/office/drawing/2014/main" id="{207D89FD-6E86-493C-8DD5-EF71C5BCB740}"/>
              </a:ext>
            </a:extLst>
          </p:cNvPr>
          <p:cNvGrpSpPr/>
          <p:nvPr/>
        </p:nvGrpSpPr>
        <p:grpSpPr>
          <a:xfrm>
            <a:off x="827922" y="3704130"/>
            <a:ext cx="15793958" cy="45719"/>
            <a:chOff x="0" y="0"/>
            <a:chExt cx="1786029" cy="323304"/>
          </a:xfrm>
          <a:effectLst>
            <a:outerShdw blurRad="50800" dist="38100" dir="5400000" algn="t" rotWithShape="0">
              <a:prstClr val="black">
                <a:alpha val="40000"/>
              </a:prstClr>
            </a:outerShdw>
          </a:effectLst>
        </p:grpSpPr>
        <p:sp>
          <p:nvSpPr>
            <p:cNvPr id="8" name="Freeform 8">
              <a:extLst>
                <a:ext uri="{FF2B5EF4-FFF2-40B4-BE49-F238E27FC236}">
                  <a16:creationId xmlns:a16="http://schemas.microsoft.com/office/drawing/2014/main" id="{DBC662FA-A071-447E-8887-514B438251B2}"/>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pic>
        <p:nvPicPr>
          <p:cNvPr id="9" name="Picture 8">
            <a:extLst>
              <a:ext uri="{FF2B5EF4-FFF2-40B4-BE49-F238E27FC236}">
                <a16:creationId xmlns:a16="http://schemas.microsoft.com/office/drawing/2014/main" id="{537F1D35-2C3E-45D5-A305-2BDAB9CF04C7}"/>
              </a:ext>
            </a:extLst>
          </p:cNvPr>
          <p:cNvPicPr>
            <a:picLocks noChangeAspect="1"/>
          </p:cNvPicPr>
          <p:nvPr/>
        </p:nvPicPr>
        <p:blipFill>
          <a:blip r:embed="rId3"/>
          <a:stretch>
            <a:fillRect/>
          </a:stretch>
        </p:blipFill>
        <p:spPr>
          <a:xfrm>
            <a:off x="1131773" y="4882596"/>
            <a:ext cx="2373427" cy="566789"/>
          </a:xfrm>
          <a:prstGeom prst="rect">
            <a:avLst/>
          </a:prstGeom>
        </p:spPr>
      </p:pic>
      <p:sp>
        <p:nvSpPr>
          <p:cNvPr id="10" name="TextBox 10">
            <a:extLst>
              <a:ext uri="{FF2B5EF4-FFF2-40B4-BE49-F238E27FC236}">
                <a16:creationId xmlns:a16="http://schemas.microsoft.com/office/drawing/2014/main" id="{D82CF35F-A91A-4F89-8BEF-922B34C7559A}"/>
              </a:ext>
            </a:extLst>
          </p:cNvPr>
          <p:cNvSpPr txBox="1"/>
          <p:nvPr/>
        </p:nvSpPr>
        <p:spPr>
          <a:xfrm>
            <a:off x="3416778" y="4008514"/>
            <a:ext cx="13411234" cy="22159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err="1">
                <a:solidFill>
                  <a:srgbClr val="242424"/>
                </a:solidFill>
                <a:latin typeface="Montserrat" panose="020B0604020202020204" charset="0"/>
              </a:rPr>
              <a:t>Recognised</a:t>
            </a:r>
            <a:r>
              <a:rPr lang="en-US" sz="1600" dirty="0">
                <a:solidFill>
                  <a:srgbClr val="242424"/>
                </a:solidFill>
                <a:latin typeface="Montserrat" panose="020B0604020202020204" charset="0"/>
              </a:rPr>
              <a:t> for Commercial &amp; Corporate - 2024 </a:t>
            </a:r>
          </a:p>
          <a:p>
            <a:pPr marL="1036320" lvl="2" indent="-345440">
              <a:buFont typeface="Arial"/>
              <a:buChar char="⚬"/>
            </a:pPr>
            <a:r>
              <a:rPr lang="en-US" sz="1600" dirty="0" err="1">
                <a:solidFill>
                  <a:srgbClr val="242424"/>
                </a:solidFill>
                <a:latin typeface="Montserrat" panose="020B0604020202020204" charset="0"/>
              </a:rPr>
              <a:t>Recognised</a:t>
            </a:r>
            <a:r>
              <a:rPr lang="en-US" sz="1600" dirty="0">
                <a:solidFill>
                  <a:srgbClr val="242424"/>
                </a:solidFill>
                <a:latin typeface="Montserrat" panose="020B0604020202020204" charset="0"/>
              </a:rPr>
              <a:t> for Policy &amp; Regulation at Indian Law Firm Awards – 2024, 2023</a:t>
            </a:r>
          </a:p>
          <a:p>
            <a:pPr marL="1036320" lvl="2" indent="-345440">
              <a:buFont typeface="Arial"/>
              <a:buChar char="⚬"/>
            </a:pPr>
            <a:r>
              <a:rPr lang="en-US" sz="1600" dirty="0">
                <a:solidFill>
                  <a:srgbClr val="242424"/>
                </a:solidFill>
                <a:latin typeface="Montserrat" panose="020B0604020202020204" charset="0"/>
              </a:rPr>
              <a:t>'India’s Top A-List Lawyer' - Ms. Shweta Bharti - 2023</a:t>
            </a:r>
          </a:p>
          <a:p>
            <a:pPr marL="1036320" lvl="2" indent="-345440">
              <a:buFont typeface="Arial"/>
              <a:buChar char="⚬"/>
            </a:pPr>
            <a:r>
              <a:rPr lang="en-US" sz="1600" dirty="0">
                <a:solidFill>
                  <a:srgbClr val="242424"/>
                </a:solidFill>
                <a:latin typeface="Montserrat" panose="020B0604020202020204" charset="0"/>
              </a:rPr>
              <a:t>Best Policy &amp; Regulatory Practice – 2022, 2021, 2020, 2019, 2018, 2017, 2016, 2015, 2014, 2013 (ten years in a row)</a:t>
            </a:r>
          </a:p>
          <a:p>
            <a:pPr marL="1036320" lvl="2" indent="-345440">
              <a:buFont typeface="Arial"/>
              <a:buChar char="⚬"/>
            </a:pPr>
            <a:r>
              <a:rPr lang="en-US" sz="1600" dirty="0">
                <a:solidFill>
                  <a:srgbClr val="242424"/>
                </a:solidFill>
                <a:latin typeface="Montserrat" panose="020B0604020202020204" charset="0"/>
              </a:rPr>
              <a:t>Recognised for Aviation Practice in India – 2022 &amp; 2021. </a:t>
            </a:r>
          </a:p>
          <a:p>
            <a:pPr marL="1036320" lvl="2" indent="-345440">
              <a:buFont typeface="Arial"/>
              <a:buChar char="⚬"/>
            </a:pPr>
            <a:r>
              <a:rPr lang="en-US" sz="1600" dirty="0">
                <a:solidFill>
                  <a:srgbClr val="242424"/>
                </a:solidFill>
                <a:latin typeface="Montserrat" panose="020B0604020202020204" charset="0"/>
              </a:rPr>
              <a:t>India’s Top A-List Lawyer 2022-2023: Ms. Shweta Bharti</a:t>
            </a:r>
          </a:p>
          <a:p>
            <a:pPr marL="1036320" lvl="2" indent="-345440">
              <a:buFont typeface="Arial"/>
              <a:buChar char="⚬"/>
            </a:pPr>
            <a:r>
              <a:rPr lang="en-US" sz="1600" dirty="0">
                <a:solidFill>
                  <a:srgbClr val="242424"/>
                </a:solidFill>
                <a:latin typeface="Montserrat" panose="020B0604020202020204" charset="0"/>
              </a:rPr>
              <a:t>India Law Firm Awards 2023 – Policy &amp; Regulation and Corporate &amp; Commercial</a:t>
            </a:r>
          </a:p>
          <a:p>
            <a:pPr marL="1036320" lvl="2" indent="-345440">
              <a:buFont typeface="Arial"/>
              <a:buChar char="⚬"/>
            </a:pPr>
            <a:r>
              <a:rPr lang="en-US" sz="1600" dirty="0">
                <a:solidFill>
                  <a:srgbClr val="242424"/>
                </a:solidFill>
                <a:latin typeface="Montserrat" panose="020B0604020202020204" charset="0"/>
              </a:rPr>
              <a:t>Future Legal Leaders – Mr. Shantanu Malik, 2023, 2022, 2021</a:t>
            </a:r>
          </a:p>
          <a:p>
            <a:pPr marL="1036320" lvl="2" indent="-345440">
              <a:buFont typeface="Arial"/>
              <a:buChar char="⚬"/>
            </a:pPr>
            <a:r>
              <a:rPr lang="en-US" sz="1600" dirty="0">
                <a:solidFill>
                  <a:srgbClr val="242424"/>
                </a:solidFill>
                <a:latin typeface="Montserrat" panose="020B0604020202020204" charset="0"/>
              </a:rPr>
              <a:t>50 up-and-coming Future Legal Leaders- Mr. Shantanu Malik 2022</a:t>
            </a:r>
          </a:p>
        </p:txBody>
      </p:sp>
      <p:sp>
        <p:nvSpPr>
          <p:cNvPr id="11" name="TextBox 10">
            <a:extLst>
              <a:ext uri="{FF2B5EF4-FFF2-40B4-BE49-F238E27FC236}">
                <a16:creationId xmlns:a16="http://schemas.microsoft.com/office/drawing/2014/main" id="{D16C6268-2682-4597-95B1-BDD9F39678D4}"/>
              </a:ext>
            </a:extLst>
          </p:cNvPr>
          <p:cNvSpPr txBox="1"/>
          <p:nvPr/>
        </p:nvSpPr>
        <p:spPr>
          <a:xfrm>
            <a:off x="3416778" y="6582132"/>
            <a:ext cx="13630271" cy="246221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242424"/>
                </a:solidFill>
                <a:latin typeface="Montserrat" panose="020B0604020202020204" charset="0"/>
              </a:rPr>
              <a:t>Ranked as Litigation Star, Commercial &amp; Transaction – Ms. Shweta Bharti – 2025, 2024</a:t>
            </a:r>
          </a:p>
          <a:p>
            <a:pPr marL="1036320" lvl="2" indent="-345440">
              <a:buFont typeface="Arial"/>
              <a:buChar char="⚬"/>
            </a:pPr>
            <a:r>
              <a:rPr lang="en-US" sz="1600" dirty="0">
                <a:solidFill>
                  <a:srgbClr val="242424"/>
                </a:solidFill>
                <a:latin typeface="Montserrat" panose="020B0604020202020204" charset="0"/>
              </a:rPr>
              <a:t>Ranked as Litigation Star, Commercial &amp; Transaction – Mr. Jyoti Kumar Chaudhary – 2025</a:t>
            </a:r>
          </a:p>
          <a:p>
            <a:pPr marL="1036320" lvl="2" indent="-345440">
              <a:buFont typeface="Arial"/>
              <a:buChar char="⚬"/>
            </a:pPr>
            <a:r>
              <a:rPr lang="en-US" sz="1600" dirty="0">
                <a:solidFill>
                  <a:srgbClr val="242424"/>
                </a:solidFill>
                <a:latin typeface="Montserrat" panose="020B0604020202020204" charset="0"/>
              </a:rPr>
              <a:t>Ranked for Commercial &amp; Transactions in India – 2025, 2024, 2023, 2022 &amp; 2021</a:t>
            </a:r>
          </a:p>
          <a:p>
            <a:pPr marL="1036320" lvl="2" indent="-345440">
              <a:buFont typeface="Arial"/>
              <a:buChar char="⚬"/>
            </a:pPr>
            <a:r>
              <a:rPr lang="en-US" sz="1600" dirty="0">
                <a:solidFill>
                  <a:srgbClr val="242424"/>
                </a:solidFill>
                <a:latin typeface="Montserrat" panose="020B0604020202020204" charset="0"/>
              </a:rPr>
              <a:t>Ranked for </a:t>
            </a:r>
            <a:r>
              <a:rPr lang="en-US" sz="1600" dirty="0" err="1">
                <a:solidFill>
                  <a:srgbClr val="242424"/>
                </a:solidFill>
                <a:latin typeface="Montserrat" panose="020B0604020202020204" charset="0"/>
              </a:rPr>
              <a:t>Labour</a:t>
            </a:r>
            <a:r>
              <a:rPr lang="en-US" sz="1600" dirty="0">
                <a:solidFill>
                  <a:srgbClr val="242424"/>
                </a:solidFill>
                <a:latin typeface="Montserrat" panose="020B0604020202020204" charset="0"/>
              </a:rPr>
              <a:t> &amp; Employment – 2025, 2024, 2023, 2022 &amp; 2021</a:t>
            </a:r>
          </a:p>
          <a:p>
            <a:pPr marL="1036320" lvl="2" indent="-345440">
              <a:buFont typeface="Arial"/>
              <a:buChar char="⚬"/>
            </a:pPr>
            <a:r>
              <a:rPr lang="en-US" sz="1600" dirty="0">
                <a:solidFill>
                  <a:srgbClr val="242424"/>
                </a:solidFill>
                <a:latin typeface="Montserrat" panose="020B0604020202020204" charset="0"/>
              </a:rPr>
              <a:t>Ranked for Construction in India – 2025, 2024, 2023, 2022 &amp; 2021</a:t>
            </a:r>
          </a:p>
          <a:p>
            <a:pPr marL="1036320" lvl="2" indent="-345440">
              <a:buFont typeface="Arial"/>
              <a:buChar char="⚬"/>
            </a:pPr>
            <a:r>
              <a:rPr lang="en-US" sz="1600" dirty="0">
                <a:solidFill>
                  <a:srgbClr val="242424"/>
                </a:solidFill>
                <a:latin typeface="Montserrat" panose="020B0604020202020204" charset="0"/>
              </a:rPr>
              <a:t>Ranked for Insolvency in India – 2025, 2023, 2022 &amp; 2021</a:t>
            </a:r>
          </a:p>
          <a:p>
            <a:pPr marL="1036320" lvl="2" indent="-345440">
              <a:buFont typeface="Arial"/>
              <a:buChar char="⚬"/>
            </a:pPr>
            <a:r>
              <a:rPr lang="en-US" sz="1600" dirty="0">
                <a:solidFill>
                  <a:srgbClr val="242424"/>
                </a:solidFill>
                <a:latin typeface="Montserrat" panose="020B0604020202020204" charset="0"/>
              </a:rPr>
              <a:t>Ranked Notable firm for Government &amp; Regulatory Practice – 2025, 2024, 2023 &amp; 2022</a:t>
            </a:r>
          </a:p>
          <a:p>
            <a:pPr marL="1036320" lvl="2" indent="-345440">
              <a:buFont typeface="Arial"/>
              <a:buChar char="⚬"/>
            </a:pPr>
            <a:r>
              <a:rPr lang="en-US" sz="1600" dirty="0">
                <a:solidFill>
                  <a:srgbClr val="242424"/>
                </a:solidFill>
                <a:latin typeface="Montserrat" panose="020B0604020202020204" charset="0"/>
              </a:rPr>
              <a:t>Ranked for Dispute Resolution in Asia-Pacific, 2021.</a:t>
            </a:r>
          </a:p>
          <a:p>
            <a:pPr marL="1036320" lvl="2" indent="-345440">
              <a:buFont typeface="Arial"/>
              <a:buChar char="⚬"/>
            </a:pPr>
            <a:r>
              <a:rPr lang="en-US" sz="1600" dirty="0">
                <a:solidFill>
                  <a:srgbClr val="242424"/>
                </a:solidFill>
                <a:latin typeface="Montserrat" panose="020B0604020202020204" charset="0"/>
              </a:rPr>
              <a:t>Recognized as one of Asia-Pacific's Top 100 Women in Litigation – Ms. Shweta Bharti- 2021 &amp; 2020 </a:t>
            </a:r>
          </a:p>
          <a:p>
            <a:pPr marL="1036320" lvl="2" indent="-345440">
              <a:buFont typeface="Arial"/>
              <a:buChar char="⚬"/>
            </a:pPr>
            <a:r>
              <a:rPr lang="en-US" sz="1600" dirty="0">
                <a:solidFill>
                  <a:srgbClr val="242424"/>
                </a:solidFill>
                <a:latin typeface="Montserrat" panose="020B0604020202020204" charset="0"/>
              </a:rPr>
              <a:t>Conferred as Dispute Resolution Star by Benchmark Litigation 2020.- Ms. Shweta Bharti</a:t>
            </a:r>
          </a:p>
        </p:txBody>
      </p:sp>
      <p:pic>
        <p:nvPicPr>
          <p:cNvPr id="12" name="Picture 11">
            <a:extLst>
              <a:ext uri="{FF2B5EF4-FFF2-40B4-BE49-F238E27FC236}">
                <a16:creationId xmlns:a16="http://schemas.microsoft.com/office/drawing/2014/main" id="{3EA1ABAF-1D70-46CC-945F-24C81C598EF3}"/>
              </a:ext>
            </a:extLst>
          </p:cNvPr>
          <p:cNvPicPr>
            <a:picLocks noChangeAspect="1"/>
          </p:cNvPicPr>
          <p:nvPr/>
        </p:nvPicPr>
        <p:blipFill>
          <a:blip r:embed="rId4"/>
          <a:srcRect l="4838" t="11054" r="6979"/>
          <a:stretch>
            <a:fillRect/>
          </a:stretch>
        </p:blipFill>
        <p:spPr>
          <a:xfrm>
            <a:off x="846392" y="7114102"/>
            <a:ext cx="2823836" cy="947059"/>
          </a:xfrm>
          <a:prstGeom prst="rect">
            <a:avLst/>
          </a:prstGeom>
        </p:spPr>
      </p:pic>
      <p:grpSp>
        <p:nvGrpSpPr>
          <p:cNvPr id="13" name="Group 12">
            <a:extLst>
              <a:ext uri="{FF2B5EF4-FFF2-40B4-BE49-F238E27FC236}">
                <a16:creationId xmlns:a16="http://schemas.microsoft.com/office/drawing/2014/main" id="{5CC74075-509E-46C6-8B98-FEE59185E4C0}"/>
              </a:ext>
            </a:extLst>
          </p:cNvPr>
          <p:cNvGrpSpPr/>
          <p:nvPr/>
        </p:nvGrpSpPr>
        <p:grpSpPr>
          <a:xfrm>
            <a:off x="838200" y="6325411"/>
            <a:ext cx="15793958" cy="45719"/>
            <a:chOff x="0" y="0"/>
            <a:chExt cx="1786029" cy="323304"/>
          </a:xfrm>
          <a:effectLst>
            <a:outerShdw blurRad="50800" dist="38100" dir="5400000" algn="t" rotWithShape="0">
              <a:prstClr val="black">
                <a:alpha val="40000"/>
              </a:prstClr>
            </a:outerShdw>
          </a:effectLst>
        </p:grpSpPr>
        <p:sp>
          <p:nvSpPr>
            <p:cNvPr id="14" name="Freeform 8">
              <a:extLst>
                <a:ext uri="{FF2B5EF4-FFF2-40B4-BE49-F238E27FC236}">
                  <a16:creationId xmlns:a16="http://schemas.microsoft.com/office/drawing/2014/main" id="{F9795381-826A-495B-972E-695CAA98B6A4}"/>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Tree>
    <p:extLst>
      <p:ext uri="{BB962C8B-B14F-4D97-AF65-F5344CB8AC3E}">
        <p14:creationId xmlns:p14="http://schemas.microsoft.com/office/powerpoint/2010/main" val="379512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748593C-D0BF-700F-643E-E9B58AE8D7DF}"/>
              </a:ext>
            </a:extLst>
          </p:cNvPr>
          <p:cNvSpPr txBox="1"/>
          <p:nvPr/>
        </p:nvSpPr>
        <p:spPr>
          <a:xfrm>
            <a:off x="3408943" y="3746408"/>
            <a:ext cx="13700597" cy="344709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242424"/>
                </a:solidFill>
                <a:latin typeface="Montserrat" panose="020B0604020202020204" charset="0"/>
              </a:rPr>
              <a:t>Top 50 Law Firms (Above 10 years of experience) – Legal </a:t>
            </a:r>
            <a:r>
              <a:rPr lang="en-US" sz="1600" dirty="0" err="1">
                <a:solidFill>
                  <a:srgbClr val="242424"/>
                </a:solidFill>
                <a:latin typeface="Montserrat" panose="020B0604020202020204" charset="0"/>
              </a:rPr>
              <a:t>Powerlist</a:t>
            </a:r>
            <a:r>
              <a:rPr lang="en-US" sz="1600" dirty="0">
                <a:solidFill>
                  <a:srgbClr val="242424"/>
                </a:solidFill>
                <a:latin typeface="Montserrat" panose="020B0604020202020204" charset="0"/>
              </a:rPr>
              <a:t> 2023</a:t>
            </a:r>
          </a:p>
          <a:p>
            <a:pPr marL="1036320" lvl="2" indent="-345440">
              <a:buFont typeface="Arial"/>
              <a:buChar char="⚬"/>
            </a:pPr>
            <a:r>
              <a:rPr lang="en-US" sz="1600" dirty="0">
                <a:solidFill>
                  <a:srgbClr val="242424"/>
                </a:solidFill>
                <a:latin typeface="Montserrat" panose="020B0604020202020204" charset="0"/>
              </a:rPr>
              <a:t>Top Managing Partners in India (Dr. Manoj Kumar) -2022, 2021 &amp; 2020</a:t>
            </a:r>
          </a:p>
          <a:p>
            <a:pPr marL="1036320" lvl="2" indent="-345440">
              <a:buFont typeface="Arial"/>
              <a:buChar char="⚬"/>
            </a:pPr>
            <a:r>
              <a:rPr lang="en-US" sz="1600" dirty="0">
                <a:solidFill>
                  <a:srgbClr val="242424"/>
                </a:solidFill>
                <a:latin typeface="Montserrat" panose="020B0604020202020204" charset="0"/>
              </a:rPr>
              <a:t>Top Individual Lawyer (above 10-year experience) – Ms. Shweta Bharti – 2022, 2020</a:t>
            </a:r>
          </a:p>
          <a:p>
            <a:pPr marL="1036320" lvl="2" indent="-345440">
              <a:buFont typeface="Arial"/>
              <a:buChar char="⚬"/>
            </a:pPr>
            <a:r>
              <a:rPr lang="en-US" sz="1600" dirty="0">
                <a:solidFill>
                  <a:srgbClr val="242424"/>
                </a:solidFill>
                <a:latin typeface="Montserrat" panose="020B0604020202020204" charset="0"/>
              </a:rPr>
              <a:t>Recognised as Top Law Firm(above 10 Year experience)</a:t>
            </a:r>
          </a:p>
          <a:p>
            <a:pPr marL="1036320" lvl="2" indent="-345440">
              <a:buFont typeface="Arial"/>
              <a:buChar char="⚬"/>
            </a:pPr>
            <a:r>
              <a:rPr lang="en-US" sz="1600" dirty="0">
                <a:solidFill>
                  <a:srgbClr val="242424"/>
                </a:solidFill>
                <a:latin typeface="Montserrat" panose="020B0604020202020204" charset="0"/>
              </a:rPr>
              <a:t>Top 100 Lawyers in India for Privatization &amp; Divestments (Dr. Manoj Kumar)</a:t>
            </a:r>
          </a:p>
          <a:p>
            <a:pPr marL="1036320" lvl="2" indent="-345440">
              <a:buFont typeface="Arial"/>
              <a:buChar char="⚬"/>
            </a:pPr>
            <a:r>
              <a:rPr lang="en-US" sz="1600" dirty="0">
                <a:solidFill>
                  <a:srgbClr val="242424"/>
                </a:solidFill>
                <a:latin typeface="Montserrat" panose="020B0604020202020204" charset="0"/>
              </a:rPr>
              <a:t>Top 50 Law Firms for Corporate &amp; Commercial - Legal PowerList 2021</a:t>
            </a:r>
          </a:p>
          <a:p>
            <a:pPr marL="1036320" lvl="2" indent="-345440">
              <a:buFont typeface="Arial"/>
              <a:buChar char="⚬"/>
            </a:pPr>
            <a:r>
              <a:rPr lang="en-US" sz="1600" dirty="0">
                <a:solidFill>
                  <a:srgbClr val="242424"/>
                </a:solidFill>
                <a:latin typeface="Montserrat" panose="020B0604020202020204" charset="0"/>
              </a:rPr>
              <a:t>Top 50 Law Firms for Alternate Dispute Resolution and Arbitration &amp; Mediation Legal </a:t>
            </a:r>
            <a:r>
              <a:rPr lang="en-US" sz="1600" dirty="0" err="1">
                <a:solidFill>
                  <a:srgbClr val="242424"/>
                </a:solidFill>
                <a:latin typeface="Montserrat" panose="020B0604020202020204" charset="0"/>
              </a:rPr>
              <a:t>PowerList</a:t>
            </a:r>
            <a:r>
              <a:rPr lang="en-US" sz="1600" dirty="0">
                <a:solidFill>
                  <a:srgbClr val="242424"/>
                </a:solidFill>
                <a:latin typeface="Montserrat" panose="020B0604020202020204" charset="0"/>
              </a:rPr>
              <a:t>- 2021.</a:t>
            </a:r>
          </a:p>
          <a:p>
            <a:pPr marL="1036320" lvl="2" indent="-345440">
              <a:buFont typeface="Arial"/>
              <a:buChar char="⚬"/>
            </a:pPr>
            <a:r>
              <a:rPr lang="en-US" sz="1600" dirty="0">
                <a:solidFill>
                  <a:srgbClr val="242424"/>
                </a:solidFill>
                <a:latin typeface="Montserrat" panose="020B0604020202020204" charset="0"/>
              </a:rPr>
              <a:t>Top 50 Law Firms for Arbitration in India - Legal PowerList 2020.</a:t>
            </a:r>
          </a:p>
          <a:p>
            <a:pPr marL="1036320" lvl="2" indent="-345440">
              <a:buFont typeface="Arial"/>
              <a:buChar char="⚬"/>
            </a:pPr>
            <a:r>
              <a:rPr lang="en-US" sz="1600" dirty="0">
                <a:solidFill>
                  <a:srgbClr val="242424"/>
                </a:solidFill>
                <a:latin typeface="Montserrat" panose="020B0604020202020204" charset="0"/>
              </a:rPr>
              <a:t>Top 50 Law Firms for Aviation in India- Legal PowerList 2020.</a:t>
            </a:r>
          </a:p>
          <a:p>
            <a:pPr marL="1036320" lvl="2" indent="-345440">
              <a:buFont typeface="Arial"/>
              <a:buChar char="⚬"/>
            </a:pPr>
            <a:r>
              <a:rPr lang="en-US" sz="1600" dirty="0">
                <a:solidFill>
                  <a:srgbClr val="242424"/>
                </a:solidFill>
                <a:latin typeface="Montserrat" panose="020B0604020202020204" charset="0"/>
              </a:rPr>
              <a:t>Recognized among Top 50 Law Firms for Restructuring, Insolvency &amp; Bankruptcy and Real Estate &amp; Construction- Legal PowerList 2021</a:t>
            </a:r>
          </a:p>
          <a:p>
            <a:pPr marL="1036320" lvl="2" indent="-345440">
              <a:buFont typeface="Arial"/>
              <a:buChar char="⚬"/>
            </a:pPr>
            <a:r>
              <a:rPr lang="en-US" sz="1600" dirty="0">
                <a:solidFill>
                  <a:srgbClr val="242424"/>
                </a:solidFill>
                <a:latin typeface="Montserrat" panose="020B0604020202020204" charset="0"/>
              </a:rPr>
              <a:t>Top 50 Law Firms for Energy (Renewable &amp; Conventional), Insolvency &amp; Bankruptcy, Real Estate &amp; Construction and Arbitration in India, 2020</a:t>
            </a:r>
          </a:p>
          <a:p>
            <a:pPr marL="1036320" lvl="2" indent="-345440">
              <a:buFont typeface="Arial"/>
              <a:buChar char="⚬"/>
            </a:pPr>
            <a:r>
              <a:rPr lang="en-US" sz="1600" dirty="0">
                <a:solidFill>
                  <a:srgbClr val="242424"/>
                </a:solidFill>
                <a:latin typeface="Montserrat" panose="020B0604020202020204" charset="0"/>
              </a:rPr>
              <a:t>Top Individual Lawyers in India- Dr. Manoj Kumar - Legal PowerList 2020- 2021.</a:t>
            </a:r>
          </a:p>
        </p:txBody>
      </p:sp>
      <p:grpSp>
        <p:nvGrpSpPr>
          <p:cNvPr id="11" name="Group 10">
            <a:extLst>
              <a:ext uri="{FF2B5EF4-FFF2-40B4-BE49-F238E27FC236}">
                <a16:creationId xmlns:a16="http://schemas.microsoft.com/office/drawing/2014/main" id="{873B6D00-C9F9-C143-871A-9C8133E002FF}"/>
              </a:ext>
            </a:extLst>
          </p:cNvPr>
          <p:cNvGrpSpPr/>
          <p:nvPr/>
        </p:nvGrpSpPr>
        <p:grpSpPr>
          <a:xfrm>
            <a:off x="739933" y="342900"/>
            <a:ext cx="5279867" cy="955753"/>
            <a:chOff x="0" y="0"/>
            <a:chExt cx="1786029" cy="323304"/>
          </a:xfrm>
        </p:grpSpPr>
        <p:sp>
          <p:nvSpPr>
            <p:cNvPr id="23" name="Freeform 8">
              <a:extLst>
                <a:ext uri="{FF2B5EF4-FFF2-40B4-BE49-F238E27FC236}">
                  <a16:creationId xmlns:a16="http://schemas.microsoft.com/office/drawing/2014/main" id="{C933A4D2-BC68-5F64-D67E-56C423207781}"/>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pic>
        <p:nvPicPr>
          <p:cNvPr id="13" name="Picture 12">
            <a:extLst>
              <a:ext uri="{FF2B5EF4-FFF2-40B4-BE49-F238E27FC236}">
                <a16:creationId xmlns:a16="http://schemas.microsoft.com/office/drawing/2014/main" id="{F2E106D4-D100-DB66-A989-CDFBE4E15411}"/>
              </a:ext>
            </a:extLst>
          </p:cNvPr>
          <p:cNvPicPr>
            <a:picLocks noChangeAspect="1"/>
          </p:cNvPicPr>
          <p:nvPr/>
        </p:nvPicPr>
        <p:blipFill>
          <a:blip r:embed="rId2"/>
          <a:srcRect/>
          <a:stretch>
            <a:fillRect/>
          </a:stretch>
        </p:blipFill>
        <p:spPr>
          <a:xfrm>
            <a:off x="1167967" y="5213615"/>
            <a:ext cx="2337234" cy="635502"/>
          </a:xfrm>
          <a:prstGeom prst="rect">
            <a:avLst/>
          </a:prstGeom>
        </p:spPr>
      </p:pic>
      <p:sp>
        <p:nvSpPr>
          <p:cNvPr id="14" name="TextBox 12">
            <a:extLst>
              <a:ext uri="{FF2B5EF4-FFF2-40B4-BE49-F238E27FC236}">
                <a16:creationId xmlns:a16="http://schemas.microsoft.com/office/drawing/2014/main" id="{2862EBB3-A8D5-1399-1235-27277373463B}"/>
              </a:ext>
            </a:extLst>
          </p:cNvPr>
          <p:cNvSpPr txBox="1"/>
          <p:nvPr/>
        </p:nvSpPr>
        <p:spPr>
          <a:xfrm>
            <a:off x="1097915" y="480734"/>
            <a:ext cx="4580498" cy="61341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040"/>
              </a:lnSpc>
            </a:pPr>
            <a:r>
              <a:rPr lang="en-US" sz="3600" dirty="0">
                <a:solidFill>
                  <a:srgbClr val="FFFFFF"/>
                </a:solidFill>
                <a:latin typeface="Open Sans Bold"/>
              </a:rPr>
              <a:t>Awards &amp; Accolades</a:t>
            </a:r>
          </a:p>
        </p:txBody>
      </p:sp>
      <p:grpSp>
        <p:nvGrpSpPr>
          <p:cNvPr id="15" name="Group 14">
            <a:extLst>
              <a:ext uri="{FF2B5EF4-FFF2-40B4-BE49-F238E27FC236}">
                <a16:creationId xmlns:a16="http://schemas.microsoft.com/office/drawing/2014/main" id="{3048021F-5778-224D-A8BD-DD5658E9880C}"/>
              </a:ext>
            </a:extLst>
          </p:cNvPr>
          <p:cNvGrpSpPr/>
          <p:nvPr/>
        </p:nvGrpSpPr>
        <p:grpSpPr>
          <a:xfrm>
            <a:off x="827922" y="3480541"/>
            <a:ext cx="15793958" cy="45719"/>
            <a:chOff x="0" y="0"/>
            <a:chExt cx="1786029" cy="323304"/>
          </a:xfrm>
          <a:effectLst>
            <a:outerShdw blurRad="50800" dist="38100" dir="5400000" algn="t" rotWithShape="0">
              <a:prstClr val="black">
                <a:alpha val="40000"/>
              </a:prstClr>
            </a:outerShdw>
          </a:effectLst>
        </p:grpSpPr>
        <p:sp>
          <p:nvSpPr>
            <p:cNvPr id="22" name="Freeform 8">
              <a:extLst>
                <a:ext uri="{FF2B5EF4-FFF2-40B4-BE49-F238E27FC236}">
                  <a16:creationId xmlns:a16="http://schemas.microsoft.com/office/drawing/2014/main" id="{78C2B46E-AE50-647B-9636-D1C2D016E52C}"/>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pic>
        <p:nvPicPr>
          <p:cNvPr id="18" name="Picture 17">
            <a:extLst>
              <a:ext uri="{FF2B5EF4-FFF2-40B4-BE49-F238E27FC236}">
                <a16:creationId xmlns:a16="http://schemas.microsoft.com/office/drawing/2014/main" id="{1DA7289E-EAB9-6F09-161B-553447B6A6E7}"/>
              </a:ext>
            </a:extLst>
          </p:cNvPr>
          <p:cNvPicPr>
            <a:picLocks noChangeAspect="1"/>
          </p:cNvPicPr>
          <p:nvPr/>
        </p:nvPicPr>
        <p:blipFill>
          <a:blip r:embed="rId3"/>
          <a:srcRect/>
          <a:stretch>
            <a:fillRect/>
          </a:stretch>
        </p:blipFill>
        <p:spPr>
          <a:xfrm>
            <a:off x="1600200" y="1870369"/>
            <a:ext cx="1540353" cy="598812"/>
          </a:xfrm>
          <a:prstGeom prst="rect">
            <a:avLst/>
          </a:prstGeom>
        </p:spPr>
      </p:pic>
      <p:sp>
        <p:nvSpPr>
          <p:cNvPr id="19" name="TextBox 10">
            <a:extLst>
              <a:ext uri="{FF2B5EF4-FFF2-40B4-BE49-F238E27FC236}">
                <a16:creationId xmlns:a16="http://schemas.microsoft.com/office/drawing/2014/main" id="{4AFA32E7-C2CF-EBB4-BA22-345ECBCB755D}"/>
              </a:ext>
            </a:extLst>
          </p:cNvPr>
          <p:cNvSpPr txBox="1"/>
          <p:nvPr/>
        </p:nvSpPr>
        <p:spPr>
          <a:xfrm>
            <a:off x="3408943" y="1291020"/>
            <a:ext cx="13411234" cy="196977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90880" lvl="2"/>
            <a:endParaRPr lang="en-US" sz="1600" dirty="0">
              <a:solidFill>
                <a:srgbClr val="242424"/>
              </a:solidFill>
              <a:latin typeface="Montserrat" panose="020B0604020202020204" charset="0"/>
            </a:endParaRPr>
          </a:p>
          <a:p>
            <a:pPr marL="1036320" lvl="2" indent="-345440">
              <a:buFont typeface="Arial"/>
              <a:buChar char="⚬"/>
            </a:pPr>
            <a:r>
              <a:rPr lang="en-US" sz="1600" dirty="0">
                <a:solidFill>
                  <a:srgbClr val="242424"/>
                </a:solidFill>
                <a:latin typeface="Montserrat" panose="020B0604020202020204" charset="0"/>
              </a:rPr>
              <a:t>Recognised for Corporate M&amp;A in India – 2024, 2023, 2022 &amp; 2021</a:t>
            </a:r>
          </a:p>
          <a:p>
            <a:pPr marL="1036320" lvl="2" indent="-345440">
              <a:buFont typeface="Arial"/>
              <a:buChar char="⚬"/>
            </a:pPr>
            <a:r>
              <a:rPr lang="en-US" sz="1600" dirty="0">
                <a:solidFill>
                  <a:srgbClr val="242424"/>
                </a:solidFill>
                <a:latin typeface="Montserrat" panose="020B0604020202020204" charset="0"/>
              </a:rPr>
              <a:t>Recommended Firm for Regulatory in India – 2024, 2023, 2022 &amp; 2021</a:t>
            </a:r>
          </a:p>
          <a:p>
            <a:pPr marL="1036320" lvl="2" indent="-345440">
              <a:buFont typeface="Arial"/>
              <a:buChar char="⚬"/>
            </a:pPr>
            <a:r>
              <a:rPr lang="en-US" sz="1600" dirty="0">
                <a:solidFill>
                  <a:srgbClr val="242424"/>
                </a:solidFill>
                <a:latin typeface="Montserrat" panose="020B0604020202020204" charset="0"/>
              </a:rPr>
              <a:t>Recognised for Dispute Resolution in India – 2024, 2023, 2022 &amp; 2021</a:t>
            </a:r>
          </a:p>
          <a:p>
            <a:pPr marL="1036320" lvl="2" indent="-345440">
              <a:buFont typeface="Arial"/>
              <a:buChar char="⚬"/>
            </a:pPr>
            <a:r>
              <a:rPr lang="en-US" sz="1600" dirty="0">
                <a:solidFill>
                  <a:srgbClr val="242424"/>
                </a:solidFill>
                <a:latin typeface="Montserrat" panose="020B0604020202020204" charset="0"/>
              </a:rPr>
              <a:t>Recognised for Restructuring &amp; Insolvency in India – 2024, 2023, 2022 &amp; 2021 </a:t>
            </a:r>
          </a:p>
          <a:p>
            <a:pPr marL="1036320" lvl="2" indent="-345440">
              <a:buFont typeface="Arial"/>
              <a:buChar char="⚬"/>
            </a:pPr>
            <a:r>
              <a:rPr lang="en-US" sz="1600" dirty="0">
                <a:solidFill>
                  <a:srgbClr val="242424"/>
                </a:solidFill>
                <a:latin typeface="Montserrat" panose="020B0604020202020204" charset="0"/>
              </a:rPr>
              <a:t>Ranked Firm for Aviation – 2024, 2023 &amp; 2021</a:t>
            </a:r>
          </a:p>
          <a:p>
            <a:pPr marL="1036320" lvl="2" indent="-345440">
              <a:buFont typeface="Arial"/>
              <a:buChar char="⚬"/>
            </a:pPr>
            <a:r>
              <a:rPr lang="en-US" sz="1600" dirty="0">
                <a:solidFill>
                  <a:srgbClr val="242424"/>
                </a:solidFill>
                <a:latin typeface="Montserrat" panose="020B0604020202020204" charset="0"/>
              </a:rPr>
              <a:t>Ranked Firm for </a:t>
            </a:r>
            <a:r>
              <a:rPr lang="en-US" sz="1600" dirty="0" err="1">
                <a:solidFill>
                  <a:srgbClr val="242424"/>
                </a:solidFill>
                <a:latin typeface="Montserrat" panose="020B0604020202020204" charset="0"/>
              </a:rPr>
              <a:t>Labour</a:t>
            </a:r>
            <a:r>
              <a:rPr lang="en-US" sz="1600" dirty="0">
                <a:solidFill>
                  <a:srgbClr val="242424"/>
                </a:solidFill>
                <a:latin typeface="Montserrat" panose="020B0604020202020204" charset="0"/>
              </a:rPr>
              <a:t> &amp; Employment, Banking &amp; Finance, Construction and Real Estate – 2024, 2023</a:t>
            </a:r>
          </a:p>
          <a:p>
            <a:pPr marL="1036320" lvl="2" indent="-345440">
              <a:buFont typeface="Arial"/>
              <a:buChar char="⚬"/>
            </a:pPr>
            <a:r>
              <a:rPr lang="en-US" sz="1600" dirty="0">
                <a:solidFill>
                  <a:srgbClr val="242424"/>
                </a:solidFill>
                <a:latin typeface="Montserrat" panose="020B0604020202020204" charset="0"/>
              </a:rPr>
              <a:t>Asialaw Leading Lawyers 2023 - Ms. Shweta Bharti</a:t>
            </a:r>
          </a:p>
        </p:txBody>
      </p:sp>
      <p:sp>
        <p:nvSpPr>
          <p:cNvPr id="28" name="TextBox 3">
            <a:extLst>
              <a:ext uri="{FF2B5EF4-FFF2-40B4-BE49-F238E27FC236}">
                <a16:creationId xmlns:a16="http://schemas.microsoft.com/office/drawing/2014/main" id="{BC88F422-49E5-495D-A2FD-DC03C8488135}"/>
              </a:ext>
            </a:extLst>
          </p:cNvPr>
          <p:cNvSpPr txBox="1"/>
          <p:nvPr/>
        </p:nvSpPr>
        <p:spPr>
          <a:xfrm>
            <a:off x="3408943" y="7704772"/>
            <a:ext cx="13353080" cy="147732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242424"/>
                </a:solidFill>
                <a:latin typeface="Montserrat" panose="020B0604020202020204" charset="0"/>
              </a:rPr>
              <a:t>Women Lawyer of the Year by BW </a:t>
            </a:r>
            <a:r>
              <a:rPr lang="en-US" sz="1600" dirty="0" err="1">
                <a:solidFill>
                  <a:srgbClr val="242424"/>
                </a:solidFill>
                <a:latin typeface="Montserrat" panose="020B0604020202020204" charset="0"/>
              </a:rPr>
              <a:t>LegalWorld</a:t>
            </a:r>
            <a:r>
              <a:rPr lang="en-US" sz="1600" dirty="0">
                <a:solidFill>
                  <a:srgbClr val="242424"/>
                </a:solidFill>
                <a:latin typeface="Montserrat" panose="020B0604020202020204" charset="0"/>
              </a:rPr>
              <a:t> (Ms. Shweta Bharti) -2024</a:t>
            </a:r>
          </a:p>
          <a:p>
            <a:pPr marL="1036320" lvl="2" indent="-345440">
              <a:buFont typeface="Arial"/>
              <a:buChar char="⚬"/>
            </a:pPr>
            <a:r>
              <a:rPr lang="en-US" sz="1600" dirty="0">
                <a:solidFill>
                  <a:srgbClr val="242424"/>
                </a:solidFill>
                <a:latin typeface="Montserrat" panose="020B0604020202020204" charset="0"/>
              </a:rPr>
              <a:t>Policy Law Firm of the Year at Global Legal Awards by BW </a:t>
            </a:r>
            <a:r>
              <a:rPr lang="en-US" sz="1600" dirty="0" err="1">
                <a:solidFill>
                  <a:srgbClr val="242424"/>
                </a:solidFill>
                <a:latin typeface="Montserrat" panose="020B0604020202020204" charset="0"/>
              </a:rPr>
              <a:t>LegalWorld</a:t>
            </a:r>
            <a:r>
              <a:rPr lang="en-US" sz="1600" dirty="0">
                <a:solidFill>
                  <a:srgbClr val="242424"/>
                </a:solidFill>
                <a:latin typeface="Montserrat" panose="020B0604020202020204" charset="0"/>
              </a:rPr>
              <a:t> – 2019</a:t>
            </a:r>
          </a:p>
          <a:p>
            <a:pPr marL="1036320" lvl="2" indent="-345440">
              <a:buFont typeface="Arial"/>
              <a:buChar char="⚬"/>
            </a:pPr>
            <a:r>
              <a:rPr lang="en-US" sz="1600" dirty="0">
                <a:solidFill>
                  <a:srgbClr val="242424"/>
                </a:solidFill>
                <a:latin typeface="Montserrat" panose="020B0604020202020204" charset="0"/>
              </a:rPr>
              <a:t>Managing Partners of the Year (Dr. </a:t>
            </a:r>
            <a:r>
              <a:rPr lang="en-US" sz="1600" dirty="0" err="1">
                <a:solidFill>
                  <a:srgbClr val="242424"/>
                </a:solidFill>
                <a:latin typeface="Montserrat" panose="020B0604020202020204" charset="0"/>
              </a:rPr>
              <a:t>Manoj</a:t>
            </a:r>
            <a:r>
              <a:rPr lang="en-US" sz="1600" dirty="0">
                <a:solidFill>
                  <a:srgbClr val="242424"/>
                </a:solidFill>
                <a:latin typeface="Montserrat" panose="020B0604020202020204" charset="0"/>
              </a:rPr>
              <a:t> Kumar) at Global Legal Leaders Awards 2021 by BW Legal World &amp; BW </a:t>
            </a:r>
            <a:r>
              <a:rPr lang="en-US" sz="1600" dirty="0" err="1">
                <a:solidFill>
                  <a:srgbClr val="242424"/>
                </a:solidFill>
                <a:latin typeface="Montserrat" panose="020B0604020202020204" charset="0"/>
              </a:rPr>
              <a:t>BusinessWorld</a:t>
            </a:r>
            <a:r>
              <a:rPr lang="en-US" sz="1600" dirty="0">
                <a:solidFill>
                  <a:srgbClr val="242424"/>
                </a:solidFill>
                <a:latin typeface="Montserrat" panose="020B0604020202020204" charset="0"/>
              </a:rPr>
              <a:t> – 2021</a:t>
            </a:r>
          </a:p>
          <a:p>
            <a:pPr marL="1036320" lvl="2" indent="-345440">
              <a:buFont typeface="Arial"/>
              <a:buChar char="⚬"/>
            </a:pPr>
            <a:r>
              <a:rPr lang="en-US" sz="1600" dirty="0">
                <a:solidFill>
                  <a:srgbClr val="242424"/>
                </a:solidFill>
                <a:latin typeface="Montserrat" panose="020B0604020202020204" charset="0"/>
              </a:rPr>
              <a:t>Managing Partner of the year by BW </a:t>
            </a:r>
            <a:r>
              <a:rPr lang="en-US" sz="1600" dirty="0" err="1">
                <a:solidFill>
                  <a:srgbClr val="242424"/>
                </a:solidFill>
                <a:latin typeface="Montserrat" panose="020B0604020202020204" charset="0"/>
              </a:rPr>
              <a:t>Legalworld</a:t>
            </a:r>
            <a:r>
              <a:rPr lang="en-US" sz="1600" dirty="0">
                <a:solidFill>
                  <a:srgbClr val="242424"/>
                </a:solidFill>
                <a:latin typeface="Montserrat" panose="020B0604020202020204" charset="0"/>
              </a:rPr>
              <a:t>- 2020: Dr. </a:t>
            </a:r>
            <a:r>
              <a:rPr lang="en-US" sz="1600" dirty="0" err="1">
                <a:solidFill>
                  <a:srgbClr val="242424"/>
                </a:solidFill>
                <a:latin typeface="Montserrat" panose="020B0604020202020204" charset="0"/>
              </a:rPr>
              <a:t>Manoj</a:t>
            </a:r>
            <a:r>
              <a:rPr lang="en-US" sz="1600" dirty="0">
                <a:solidFill>
                  <a:srgbClr val="242424"/>
                </a:solidFill>
                <a:latin typeface="Montserrat" panose="020B0604020202020204" charset="0"/>
              </a:rPr>
              <a:t> Kumar</a:t>
            </a:r>
          </a:p>
          <a:p>
            <a:pPr marL="1036320" lvl="2" indent="-345440">
              <a:buFont typeface="Arial"/>
              <a:buChar char="⚬"/>
            </a:pPr>
            <a:endParaRPr lang="en-US" sz="1600" b="1" dirty="0">
              <a:solidFill>
                <a:srgbClr val="242424"/>
              </a:solidFill>
              <a:latin typeface="Montserrat" panose="020B0604020202020204" charset="0"/>
            </a:endParaRPr>
          </a:p>
        </p:txBody>
      </p:sp>
      <p:pic>
        <p:nvPicPr>
          <p:cNvPr id="29" name="Picture 28">
            <a:extLst>
              <a:ext uri="{FF2B5EF4-FFF2-40B4-BE49-F238E27FC236}">
                <a16:creationId xmlns:a16="http://schemas.microsoft.com/office/drawing/2014/main" id="{AD88EDE3-C12A-45CD-8214-47C144DD0B0C}"/>
              </a:ext>
            </a:extLst>
          </p:cNvPr>
          <p:cNvPicPr>
            <a:picLocks noChangeAspect="1"/>
          </p:cNvPicPr>
          <p:nvPr/>
        </p:nvPicPr>
        <p:blipFill>
          <a:blip r:embed="rId4"/>
          <a:srcRect b="1473"/>
          <a:stretch>
            <a:fillRect/>
          </a:stretch>
        </p:blipFill>
        <p:spPr>
          <a:xfrm>
            <a:off x="1408512" y="8064268"/>
            <a:ext cx="2096690" cy="498267"/>
          </a:xfrm>
          <a:prstGeom prst="rect">
            <a:avLst/>
          </a:prstGeom>
        </p:spPr>
      </p:pic>
      <p:grpSp>
        <p:nvGrpSpPr>
          <p:cNvPr id="30" name="Group 29">
            <a:extLst>
              <a:ext uri="{FF2B5EF4-FFF2-40B4-BE49-F238E27FC236}">
                <a16:creationId xmlns:a16="http://schemas.microsoft.com/office/drawing/2014/main" id="{B43DBF8C-8C4E-4C23-B12E-9BD7798E05B0}"/>
              </a:ext>
            </a:extLst>
          </p:cNvPr>
          <p:cNvGrpSpPr/>
          <p:nvPr/>
        </p:nvGrpSpPr>
        <p:grpSpPr>
          <a:xfrm>
            <a:off x="821745" y="7378468"/>
            <a:ext cx="15793958" cy="45719"/>
            <a:chOff x="0" y="0"/>
            <a:chExt cx="1786029" cy="323304"/>
          </a:xfrm>
          <a:effectLst>
            <a:outerShdw blurRad="50800" dist="38100" dir="5400000" algn="t" rotWithShape="0">
              <a:prstClr val="black">
                <a:alpha val="40000"/>
              </a:prstClr>
            </a:outerShdw>
          </a:effectLst>
        </p:grpSpPr>
        <p:sp>
          <p:nvSpPr>
            <p:cNvPr id="31" name="Freeform 8">
              <a:extLst>
                <a:ext uri="{FF2B5EF4-FFF2-40B4-BE49-F238E27FC236}">
                  <a16:creationId xmlns:a16="http://schemas.microsoft.com/office/drawing/2014/main" id="{EE369917-8C57-4036-9C2A-C6C7410063D4}"/>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Tree>
    <p:extLst>
      <p:ext uri="{BB962C8B-B14F-4D97-AF65-F5344CB8AC3E}">
        <p14:creationId xmlns:p14="http://schemas.microsoft.com/office/powerpoint/2010/main" val="319804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71238" y="1028700"/>
            <a:ext cx="1576401" cy="157640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47401"/>
            </a:solidFill>
          </p:spPr>
          <p:txBody>
            <a:bodyPr/>
            <a:lstStyle/>
            <a:p>
              <a:endParaRPr lang="en-IN"/>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40615" y="1263736"/>
            <a:ext cx="637648" cy="1106329"/>
          </a:xfrm>
          <a:prstGeom prst="rect">
            <a:avLst/>
          </a:prstGeom>
        </p:spPr>
      </p:pic>
      <p:grpSp>
        <p:nvGrpSpPr>
          <p:cNvPr id="5" name="Group 5"/>
          <p:cNvGrpSpPr/>
          <p:nvPr/>
        </p:nvGrpSpPr>
        <p:grpSpPr>
          <a:xfrm>
            <a:off x="10609910" y="2210783"/>
            <a:ext cx="551189" cy="318564"/>
            <a:chOff x="0" y="0"/>
            <a:chExt cx="988826" cy="571500"/>
          </a:xfrm>
        </p:grpSpPr>
        <p:sp>
          <p:nvSpPr>
            <p:cNvPr id="6" name="Freeform 6"/>
            <p:cNvSpPr/>
            <p:nvPr/>
          </p:nvSpPr>
          <p:spPr>
            <a:xfrm>
              <a:off x="0" y="255270"/>
              <a:ext cx="988826" cy="69850"/>
            </a:xfrm>
            <a:custGeom>
              <a:avLst/>
              <a:gdLst/>
              <a:ahLst/>
              <a:cxnLst/>
              <a:rect l="l" t="t" r="r" b="b"/>
              <a:pathLst>
                <a:path w="988826" h="69850">
                  <a:moveTo>
                    <a:pt x="697996" y="0"/>
                  </a:moveTo>
                  <a:lnTo>
                    <a:pt x="0" y="0"/>
                  </a:lnTo>
                  <a:lnTo>
                    <a:pt x="0" y="69850"/>
                  </a:lnTo>
                  <a:lnTo>
                    <a:pt x="988826" y="69850"/>
                  </a:lnTo>
                  <a:lnTo>
                    <a:pt x="988826" y="0"/>
                  </a:lnTo>
                  <a:close/>
                </a:path>
              </a:pathLst>
            </a:custGeom>
            <a:solidFill>
              <a:srgbClr val="FFFFFF"/>
            </a:solidFill>
          </p:spPr>
          <p:txBody>
            <a:bodyPr/>
            <a:lstStyle/>
            <a:p>
              <a:endParaRPr lang="en-IN"/>
            </a:p>
          </p:txBody>
        </p:sp>
      </p:grpSp>
      <p:grpSp>
        <p:nvGrpSpPr>
          <p:cNvPr id="7" name="Group 7"/>
          <p:cNvGrpSpPr/>
          <p:nvPr/>
        </p:nvGrpSpPr>
        <p:grpSpPr>
          <a:xfrm>
            <a:off x="10271238" y="3080285"/>
            <a:ext cx="1576401" cy="1576401"/>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47401">
                <a:alpha val="89804"/>
              </a:srgbClr>
            </a:solidFill>
          </p:spPr>
          <p:txBody>
            <a:bodyPr/>
            <a:lstStyle/>
            <a:p>
              <a:endParaRPr lang="en-IN"/>
            </a:p>
          </p:txBody>
        </p:sp>
      </p:grpSp>
      <p:grpSp>
        <p:nvGrpSpPr>
          <p:cNvPr id="9" name="Group 9"/>
          <p:cNvGrpSpPr/>
          <p:nvPr/>
        </p:nvGrpSpPr>
        <p:grpSpPr>
          <a:xfrm>
            <a:off x="10271238" y="5143500"/>
            <a:ext cx="1576401" cy="1576401"/>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47401">
                <a:alpha val="80000"/>
              </a:srgbClr>
            </a:solidFill>
          </p:spPr>
          <p:txBody>
            <a:bodyPr/>
            <a:lstStyle/>
            <a:p>
              <a:endParaRPr lang="en-IN"/>
            </a:p>
          </p:txBody>
        </p:sp>
      </p:grpSp>
      <p:grpSp>
        <p:nvGrpSpPr>
          <p:cNvPr id="11" name="Group 11"/>
          <p:cNvGrpSpPr/>
          <p:nvPr/>
        </p:nvGrpSpPr>
        <p:grpSpPr>
          <a:xfrm>
            <a:off x="10271238" y="7215505"/>
            <a:ext cx="1576401" cy="1576401"/>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47401">
                <a:alpha val="69804"/>
              </a:srgbClr>
            </a:solidFill>
          </p:spPr>
          <p:txBody>
            <a:bodyPr/>
            <a:lstStyle/>
            <a:p>
              <a:endParaRPr lang="en-IN"/>
            </a:p>
          </p:txBody>
        </p:sp>
      </p:grpSp>
      <p:pic>
        <p:nvPicPr>
          <p:cNvPr id="13" name="Picture 13"/>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0883" y="3525341"/>
            <a:ext cx="1297112" cy="686290"/>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71160" y="7515427"/>
            <a:ext cx="976558" cy="97655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10883" y="5493707"/>
            <a:ext cx="1297112" cy="915054"/>
          </a:xfrm>
          <a:prstGeom prst="rect">
            <a:avLst/>
          </a:prstGeom>
        </p:spPr>
      </p:pic>
      <p:pic>
        <p:nvPicPr>
          <p:cNvPr id="16" name="Picture 16"/>
          <p:cNvPicPr>
            <a:picLocks noChangeAspect="1"/>
          </p:cNvPicPr>
          <p:nvPr/>
        </p:nvPicPr>
        <p:blipFill>
          <a:blip r:embed="rId10"/>
          <a:srcRect l="25994" t="8973" r="26194" b="4234"/>
          <a:stretch>
            <a:fillRect/>
          </a:stretch>
        </p:blipFill>
        <p:spPr>
          <a:xfrm>
            <a:off x="-936943" y="0"/>
            <a:ext cx="10080943" cy="12203817"/>
          </a:xfrm>
          <a:prstGeom prst="rect">
            <a:avLst/>
          </a:prstGeom>
        </p:spPr>
      </p:pic>
      <p:sp>
        <p:nvSpPr>
          <p:cNvPr id="17" name="TextBox 17"/>
          <p:cNvSpPr txBox="1"/>
          <p:nvPr/>
        </p:nvSpPr>
        <p:spPr>
          <a:xfrm>
            <a:off x="1028700" y="919122"/>
            <a:ext cx="5594416" cy="3153775"/>
          </a:xfrm>
          <a:prstGeom prst="rect">
            <a:avLst/>
          </a:prstGeom>
        </p:spPr>
        <p:txBody>
          <a:bodyPr lIns="0" tIns="0" rIns="0" bIns="0" rtlCol="0" anchor="t">
            <a:spAutoFit/>
          </a:bodyPr>
          <a:lstStyle/>
          <a:p>
            <a:pPr>
              <a:lnSpc>
                <a:spcPts val="5040"/>
              </a:lnSpc>
            </a:pPr>
            <a:r>
              <a:rPr lang="en-US" sz="3600" dirty="0">
                <a:solidFill>
                  <a:srgbClr val="B47401"/>
                </a:solidFill>
                <a:latin typeface="Montserrat Bold"/>
              </a:rPr>
              <a:t>WE ANSWER THE MOST DIFFICULT QUESTIONS </a:t>
            </a:r>
          </a:p>
          <a:p>
            <a:pPr>
              <a:lnSpc>
                <a:spcPts val="5040"/>
              </a:lnSpc>
            </a:pPr>
            <a:r>
              <a:rPr lang="en-US" sz="3600" dirty="0">
                <a:solidFill>
                  <a:srgbClr val="000000"/>
                </a:solidFill>
                <a:latin typeface="Montserrat Bold"/>
              </a:rPr>
              <a:t>IN THE MOST EFFICIENT MANNER</a:t>
            </a:r>
          </a:p>
        </p:txBody>
      </p:sp>
      <p:sp>
        <p:nvSpPr>
          <p:cNvPr id="18" name="TextBox 18"/>
          <p:cNvSpPr txBox="1"/>
          <p:nvPr/>
        </p:nvSpPr>
        <p:spPr>
          <a:xfrm>
            <a:off x="12258303" y="1001091"/>
            <a:ext cx="4975659" cy="1641475"/>
          </a:xfrm>
          <a:prstGeom prst="rect">
            <a:avLst/>
          </a:prstGeom>
        </p:spPr>
        <p:txBody>
          <a:bodyPr lIns="0" tIns="0" rIns="0" bIns="0" rtlCol="0" anchor="t">
            <a:spAutoFit/>
          </a:bodyPr>
          <a:lstStyle/>
          <a:p>
            <a:pPr>
              <a:lnSpc>
                <a:spcPts val="5040"/>
              </a:lnSpc>
            </a:pPr>
            <a:r>
              <a:rPr lang="en-US" sz="3600" dirty="0">
                <a:solidFill>
                  <a:srgbClr val="B47401"/>
                </a:solidFill>
                <a:latin typeface="Montserrat"/>
              </a:rPr>
              <a:t>Multi-</a:t>
            </a:r>
            <a:r>
              <a:rPr lang="en-US" sz="3600" dirty="0" err="1">
                <a:solidFill>
                  <a:srgbClr val="B47401"/>
                </a:solidFill>
                <a:latin typeface="Montserrat"/>
              </a:rPr>
              <a:t>speciality</a:t>
            </a:r>
            <a:r>
              <a:rPr lang="en-US" sz="3600" dirty="0">
                <a:solidFill>
                  <a:srgbClr val="B47401"/>
                </a:solidFill>
                <a:latin typeface="Montserrat"/>
              </a:rPr>
              <a:t> Firm</a:t>
            </a:r>
          </a:p>
          <a:p>
            <a:pPr>
              <a:lnSpc>
                <a:spcPts val="3919"/>
              </a:lnSpc>
            </a:pPr>
            <a:r>
              <a:rPr lang="en-US" sz="2800" dirty="0">
                <a:solidFill>
                  <a:srgbClr val="000000"/>
                </a:solidFill>
                <a:latin typeface="Montserrat"/>
              </a:rPr>
              <a:t>About 25 years of extensive experience</a:t>
            </a:r>
          </a:p>
        </p:txBody>
      </p:sp>
      <p:sp>
        <p:nvSpPr>
          <p:cNvPr id="19" name="TextBox 19"/>
          <p:cNvSpPr txBox="1"/>
          <p:nvPr/>
        </p:nvSpPr>
        <p:spPr>
          <a:xfrm>
            <a:off x="12258303" y="3052677"/>
            <a:ext cx="4743798" cy="1605183"/>
          </a:xfrm>
          <a:prstGeom prst="rect">
            <a:avLst/>
          </a:prstGeom>
        </p:spPr>
        <p:txBody>
          <a:bodyPr lIns="0" tIns="0" rIns="0" bIns="0" rtlCol="0" anchor="t">
            <a:spAutoFit/>
          </a:bodyPr>
          <a:lstStyle/>
          <a:p>
            <a:pPr>
              <a:lnSpc>
                <a:spcPts val="5040"/>
              </a:lnSpc>
            </a:pPr>
            <a:r>
              <a:rPr lang="en-US" sz="3600" dirty="0">
                <a:solidFill>
                  <a:srgbClr val="B47401"/>
                </a:solidFill>
                <a:latin typeface="Montserrat"/>
              </a:rPr>
              <a:t>100+ Members</a:t>
            </a:r>
          </a:p>
          <a:p>
            <a:pPr>
              <a:lnSpc>
                <a:spcPts val="3919"/>
              </a:lnSpc>
            </a:pPr>
            <a:r>
              <a:rPr lang="en-US" sz="2800" dirty="0">
                <a:solidFill>
                  <a:srgbClr val="000000"/>
                </a:solidFill>
                <a:latin typeface="Montserrat"/>
              </a:rPr>
              <a:t>Firm with Attorneys across India </a:t>
            </a:r>
          </a:p>
        </p:txBody>
      </p:sp>
      <p:sp>
        <p:nvSpPr>
          <p:cNvPr id="20" name="TextBox 20"/>
          <p:cNvSpPr txBox="1"/>
          <p:nvPr/>
        </p:nvSpPr>
        <p:spPr>
          <a:xfrm>
            <a:off x="12258302" y="5115891"/>
            <a:ext cx="4975659" cy="1605183"/>
          </a:xfrm>
          <a:prstGeom prst="rect">
            <a:avLst/>
          </a:prstGeom>
        </p:spPr>
        <p:txBody>
          <a:bodyPr wrap="square" lIns="0" tIns="0" rIns="0" bIns="0" rtlCol="0" anchor="t">
            <a:spAutoFit/>
          </a:bodyPr>
          <a:lstStyle/>
          <a:p>
            <a:pPr>
              <a:lnSpc>
                <a:spcPts val="5040"/>
              </a:lnSpc>
            </a:pPr>
            <a:r>
              <a:rPr lang="en-US" sz="3600" dirty="0">
                <a:solidFill>
                  <a:srgbClr val="B47401"/>
                </a:solidFill>
                <a:latin typeface="Montserrat"/>
              </a:rPr>
              <a:t>Pan India Outreach</a:t>
            </a:r>
          </a:p>
          <a:p>
            <a:pPr>
              <a:lnSpc>
                <a:spcPts val="3919"/>
              </a:lnSpc>
            </a:pPr>
            <a:r>
              <a:rPr lang="en-US" sz="2800" dirty="0">
                <a:solidFill>
                  <a:srgbClr val="000000"/>
                </a:solidFill>
                <a:latin typeface="Montserrat"/>
              </a:rPr>
              <a:t>Through 8 offices and partners offices across India</a:t>
            </a:r>
          </a:p>
        </p:txBody>
      </p:sp>
      <p:sp>
        <p:nvSpPr>
          <p:cNvPr id="21" name="TextBox 21"/>
          <p:cNvSpPr txBox="1"/>
          <p:nvPr/>
        </p:nvSpPr>
        <p:spPr>
          <a:xfrm>
            <a:off x="12258303" y="7148830"/>
            <a:ext cx="5283657" cy="2109470"/>
          </a:xfrm>
          <a:prstGeom prst="rect">
            <a:avLst/>
          </a:prstGeom>
        </p:spPr>
        <p:txBody>
          <a:bodyPr lIns="0" tIns="0" rIns="0" bIns="0" rtlCol="0" anchor="t">
            <a:spAutoFit/>
          </a:bodyPr>
          <a:lstStyle/>
          <a:p>
            <a:pPr>
              <a:lnSpc>
                <a:spcPts val="5040"/>
              </a:lnSpc>
            </a:pPr>
            <a:r>
              <a:rPr lang="en-US" sz="3600" dirty="0">
                <a:solidFill>
                  <a:srgbClr val="B47401"/>
                </a:solidFill>
                <a:latin typeface="Montserrat"/>
              </a:rPr>
              <a:t>1000+ Global Clientele</a:t>
            </a:r>
          </a:p>
          <a:p>
            <a:pPr>
              <a:lnSpc>
                <a:spcPts val="3919"/>
              </a:lnSpc>
            </a:pPr>
            <a:r>
              <a:rPr lang="en-US" sz="2800" dirty="0">
                <a:solidFill>
                  <a:srgbClr val="242424"/>
                </a:solidFill>
                <a:latin typeface="Montserrat"/>
              </a:rPr>
              <a:t>Leading Fortune 500 MNC's, Indian Corporates, Banks, Financial Institutions, PSU's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605D071-99F9-8A6F-EC12-F2391393DF0C}"/>
              </a:ext>
            </a:extLst>
          </p:cNvPr>
          <p:cNvGrpSpPr/>
          <p:nvPr/>
        </p:nvGrpSpPr>
        <p:grpSpPr>
          <a:xfrm>
            <a:off x="762000" y="377747"/>
            <a:ext cx="5279867" cy="955753"/>
            <a:chOff x="0" y="0"/>
            <a:chExt cx="1786029" cy="323304"/>
          </a:xfrm>
        </p:grpSpPr>
        <p:sp>
          <p:nvSpPr>
            <p:cNvPr id="52" name="Freeform 8">
              <a:extLst>
                <a:ext uri="{FF2B5EF4-FFF2-40B4-BE49-F238E27FC236}">
                  <a16:creationId xmlns:a16="http://schemas.microsoft.com/office/drawing/2014/main" id="{809542FC-0FE4-9557-423D-F0847E8CF225}"/>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27" name="TextBox 12">
            <a:extLst>
              <a:ext uri="{FF2B5EF4-FFF2-40B4-BE49-F238E27FC236}">
                <a16:creationId xmlns:a16="http://schemas.microsoft.com/office/drawing/2014/main" id="{932E39A7-3C9F-A59E-0684-3B8BFFACEB66}"/>
              </a:ext>
            </a:extLst>
          </p:cNvPr>
          <p:cNvSpPr txBox="1"/>
          <p:nvPr/>
        </p:nvSpPr>
        <p:spPr>
          <a:xfrm>
            <a:off x="1119982" y="515581"/>
            <a:ext cx="4580498" cy="61341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040"/>
              </a:lnSpc>
            </a:pPr>
            <a:r>
              <a:rPr lang="en-US" sz="3600" dirty="0">
                <a:solidFill>
                  <a:srgbClr val="FFFFFF"/>
                </a:solidFill>
                <a:latin typeface="Open Sans Bold"/>
              </a:rPr>
              <a:t>Awards &amp; Accolades</a:t>
            </a:r>
          </a:p>
        </p:txBody>
      </p:sp>
      <p:grpSp>
        <p:nvGrpSpPr>
          <p:cNvPr id="35" name="Group 34">
            <a:extLst>
              <a:ext uri="{FF2B5EF4-FFF2-40B4-BE49-F238E27FC236}">
                <a16:creationId xmlns:a16="http://schemas.microsoft.com/office/drawing/2014/main" id="{887800C7-621C-F15C-9C27-4BBC0C7B7AE3}"/>
              </a:ext>
            </a:extLst>
          </p:cNvPr>
          <p:cNvGrpSpPr/>
          <p:nvPr/>
        </p:nvGrpSpPr>
        <p:grpSpPr>
          <a:xfrm>
            <a:off x="877042" y="3649981"/>
            <a:ext cx="15793958" cy="45719"/>
            <a:chOff x="0" y="0"/>
            <a:chExt cx="1786029" cy="323304"/>
          </a:xfrm>
          <a:effectLst>
            <a:outerShdw blurRad="50800" dist="38100" dir="5400000" algn="t" rotWithShape="0">
              <a:prstClr val="black">
                <a:alpha val="40000"/>
              </a:prstClr>
            </a:outerShdw>
          </a:effectLst>
        </p:grpSpPr>
        <p:sp>
          <p:nvSpPr>
            <p:cNvPr id="50" name="Freeform 8">
              <a:extLst>
                <a:ext uri="{FF2B5EF4-FFF2-40B4-BE49-F238E27FC236}">
                  <a16:creationId xmlns:a16="http://schemas.microsoft.com/office/drawing/2014/main" id="{7F814F37-0480-B77E-9FF5-BE7AF759AB68}"/>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36" name="object 26">
            <a:extLst>
              <a:ext uri="{FF2B5EF4-FFF2-40B4-BE49-F238E27FC236}">
                <a16:creationId xmlns:a16="http://schemas.microsoft.com/office/drawing/2014/main" id="{20522C04-B6BA-6D9D-B7D4-DE696152DF66}"/>
              </a:ext>
            </a:extLst>
          </p:cNvPr>
          <p:cNvSpPr/>
          <p:nvPr/>
        </p:nvSpPr>
        <p:spPr>
          <a:xfrm>
            <a:off x="1639624" y="1809072"/>
            <a:ext cx="1018564" cy="1353228"/>
          </a:xfrm>
          <a:prstGeom prst="rect">
            <a:avLst/>
          </a:prstGeom>
          <a:blipFill>
            <a:blip r:embed="rId2" cstate="print"/>
            <a:stretch>
              <a:fillRect/>
            </a:stretch>
          </a:blip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Montserrat" panose="020B0604020202020204" charset="0"/>
            </a:endParaRPr>
          </a:p>
        </p:txBody>
      </p:sp>
      <p:sp>
        <p:nvSpPr>
          <p:cNvPr id="37" name="TextBox 6">
            <a:extLst>
              <a:ext uri="{FF2B5EF4-FFF2-40B4-BE49-F238E27FC236}">
                <a16:creationId xmlns:a16="http://schemas.microsoft.com/office/drawing/2014/main" id="{BF49B731-4AA1-13F3-3E53-11748DB97D64}"/>
              </a:ext>
            </a:extLst>
          </p:cNvPr>
          <p:cNvSpPr txBox="1"/>
          <p:nvPr/>
        </p:nvSpPr>
        <p:spPr>
          <a:xfrm>
            <a:off x="3410231" y="1605677"/>
            <a:ext cx="13649324" cy="172354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000000"/>
                </a:solidFill>
                <a:latin typeface="Montserrat" panose="020B0604020202020204" charset="0"/>
              </a:rPr>
              <a:t>Best Law Firm for Public Policy &amp; Regulatory by Legal Era Awards, 2019</a:t>
            </a:r>
          </a:p>
          <a:p>
            <a:pPr marL="1036320" lvl="2" indent="-345440">
              <a:buFont typeface="Arial"/>
              <a:buChar char="⚬"/>
            </a:pPr>
            <a:r>
              <a:rPr lang="en-US" sz="1600" dirty="0">
                <a:solidFill>
                  <a:srgbClr val="000000"/>
                </a:solidFill>
                <a:latin typeface="Montserrat" panose="020B0604020202020204" charset="0"/>
              </a:rPr>
              <a:t>Best Public Policy &amp; Regulatory Lawyer (Dr. Manoj Kumar) by Legal Era Awards, 2018</a:t>
            </a:r>
          </a:p>
          <a:p>
            <a:pPr marL="1036320" lvl="2" indent="-345440">
              <a:buFont typeface="Arial"/>
              <a:buChar char="⚬"/>
            </a:pPr>
            <a:r>
              <a:rPr lang="en-US" sz="1600" dirty="0">
                <a:solidFill>
                  <a:srgbClr val="000000"/>
                </a:solidFill>
                <a:latin typeface="Montserrat" panose="020B0604020202020204" charset="0"/>
              </a:rPr>
              <a:t>Distinguished Legal Minds- Dr. Manoj Kumar, 2020</a:t>
            </a:r>
          </a:p>
          <a:p>
            <a:pPr marL="1036320" lvl="2" indent="-345440">
              <a:buFont typeface="Arial"/>
              <a:buChar char="⚬"/>
            </a:pPr>
            <a:r>
              <a:rPr lang="en-US" sz="1600" dirty="0">
                <a:solidFill>
                  <a:srgbClr val="000000"/>
                </a:solidFill>
                <a:latin typeface="Montserrat" panose="020B0604020202020204" charset="0"/>
              </a:rPr>
              <a:t>Distinguished Legal Minds- Ms. Shweta Bharti, 2020.</a:t>
            </a:r>
          </a:p>
          <a:p>
            <a:pPr marL="1036320" lvl="2" indent="-345440">
              <a:buFont typeface="Arial"/>
              <a:buChar char="⚬"/>
            </a:pPr>
            <a:r>
              <a:rPr lang="en-US" sz="1600" dirty="0">
                <a:solidFill>
                  <a:srgbClr val="000000"/>
                </a:solidFill>
                <a:latin typeface="Montserrat" panose="020B0604020202020204" charset="0"/>
              </a:rPr>
              <a:t>Awarded as the “Women in Law” by Legal Era 2019 – Ms. Shweta Bharti</a:t>
            </a:r>
          </a:p>
          <a:p>
            <a:pPr marL="1036320" lvl="2" indent="-345440">
              <a:buFont typeface="Arial"/>
              <a:buChar char="⚬"/>
            </a:pPr>
            <a:r>
              <a:rPr lang="en-US" sz="1600" dirty="0">
                <a:solidFill>
                  <a:srgbClr val="000000"/>
                </a:solidFill>
                <a:latin typeface="Montserrat" panose="020B0604020202020204" charset="0"/>
              </a:rPr>
              <a:t>Awarded as one of the “Leading Lawyers” for Dispute Resolution Arbitration &amp; Litigation practice area by Legal Era Rankings 2023 – Ms. Shweta Bharti</a:t>
            </a:r>
          </a:p>
        </p:txBody>
      </p:sp>
      <p:sp>
        <p:nvSpPr>
          <p:cNvPr id="38" name="TextBox 10">
            <a:extLst>
              <a:ext uri="{FF2B5EF4-FFF2-40B4-BE49-F238E27FC236}">
                <a16:creationId xmlns:a16="http://schemas.microsoft.com/office/drawing/2014/main" id="{27DB8FAB-C88F-441D-DFAC-4D5AABD09ED9}"/>
              </a:ext>
            </a:extLst>
          </p:cNvPr>
          <p:cNvSpPr txBox="1"/>
          <p:nvPr/>
        </p:nvSpPr>
        <p:spPr>
          <a:xfrm>
            <a:off x="3429284" y="4108095"/>
            <a:ext cx="13630271" cy="73866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000000"/>
                </a:solidFill>
                <a:latin typeface="Montserrat" panose="020B0604020202020204" charset="0"/>
              </a:rPr>
              <a:t>Recommended Firm for Regulatory Practice in India - 2021</a:t>
            </a:r>
          </a:p>
          <a:p>
            <a:pPr marL="1036320" lvl="2" indent="-345440">
              <a:buFont typeface="Arial"/>
              <a:buChar char="⚬"/>
            </a:pPr>
            <a:r>
              <a:rPr lang="en-US" sz="1600" dirty="0">
                <a:solidFill>
                  <a:srgbClr val="242424"/>
                </a:solidFill>
                <a:latin typeface="Montserrat" panose="020B0604020202020204" charset="0"/>
              </a:rPr>
              <a:t>Notable firm for Regulatory Practice – 2020</a:t>
            </a:r>
          </a:p>
          <a:p>
            <a:pPr marL="1036320" lvl="2" indent="-345440">
              <a:buFont typeface="Arial"/>
              <a:buChar char="⚬"/>
            </a:pPr>
            <a:r>
              <a:rPr lang="en-US" sz="1600" dirty="0">
                <a:solidFill>
                  <a:srgbClr val="242424"/>
                </a:solidFill>
                <a:latin typeface="Montserrat" panose="020B0604020202020204" charset="0"/>
              </a:rPr>
              <a:t>Best Legal Advisory Services of the Year Award – 2023 </a:t>
            </a:r>
          </a:p>
        </p:txBody>
      </p:sp>
      <p:pic>
        <p:nvPicPr>
          <p:cNvPr id="39" name="Picture 38">
            <a:extLst>
              <a:ext uri="{FF2B5EF4-FFF2-40B4-BE49-F238E27FC236}">
                <a16:creationId xmlns:a16="http://schemas.microsoft.com/office/drawing/2014/main" id="{2A6C2E02-E89B-0247-4ED5-45DC23135932}"/>
              </a:ext>
            </a:extLst>
          </p:cNvPr>
          <p:cNvPicPr>
            <a:picLocks noChangeAspect="1"/>
          </p:cNvPicPr>
          <p:nvPr/>
        </p:nvPicPr>
        <p:blipFill>
          <a:blip r:embed="rId3"/>
          <a:srcRect l="15059" t="13108" r="31178" b="8798"/>
          <a:stretch>
            <a:fillRect/>
          </a:stretch>
        </p:blipFill>
        <p:spPr>
          <a:xfrm>
            <a:off x="1743431" y="4060190"/>
            <a:ext cx="930294" cy="930910"/>
          </a:xfrm>
          <a:prstGeom prst="rect">
            <a:avLst/>
          </a:prstGeom>
        </p:spPr>
      </p:pic>
      <p:sp>
        <p:nvSpPr>
          <p:cNvPr id="40" name="object 27">
            <a:extLst>
              <a:ext uri="{FF2B5EF4-FFF2-40B4-BE49-F238E27FC236}">
                <a16:creationId xmlns:a16="http://schemas.microsoft.com/office/drawing/2014/main" id="{6010A2E0-3C9F-126E-EA14-D63417D55D74}"/>
              </a:ext>
            </a:extLst>
          </p:cNvPr>
          <p:cNvSpPr/>
          <p:nvPr/>
        </p:nvSpPr>
        <p:spPr>
          <a:xfrm>
            <a:off x="1484680" y="5599786"/>
            <a:ext cx="1639520" cy="1067714"/>
          </a:xfrm>
          <a:prstGeom prst="rect">
            <a:avLst/>
          </a:prstGeom>
          <a:blipFill>
            <a:blip r:embed="rId4" cstate="print"/>
            <a:stretch>
              <a:fillRect/>
            </a:stretch>
          </a:blip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latin typeface="Montserrat" panose="020B0604020202020204" charset="0"/>
            </a:endParaRPr>
          </a:p>
        </p:txBody>
      </p:sp>
      <p:sp>
        <p:nvSpPr>
          <p:cNvPr id="41" name="TextBox 10">
            <a:extLst>
              <a:ext uri="{FF2B5EF4-FFF2-40B4-BE49-F238E27FC236}">
                <a16:creationId xmlns:a16="http://schemas.microsoft.com/office/drawing/2014/main" id="{9CA61CD0-0666-21C3-AE08-DC6C717DA08C}"/>
              </a:ext>
            </a:extLst>
          </p:cNvPr>
          <p:cNvSpPr txBox="1"/>
          <p:nvPr/>
        </p:nvSpPr>
        <p:spPr>
          <a:xfrm>
            <a:off x="3429000" y="5853108"/>
            <a:ext cx="13630271" cy="246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6320" lvl="2" indent="-345440">
              <a:buFont typeface="Arial"/>
              <a:buChar char="⚬"/>
            </a:pPr>
            <a:r>
              <a:rPr lang="en-US" sz="1600" dirty="0">
                <a:solidFill>
                  <a:srgbClr val="000000"/>
                </a:solidFill>
                <a:latin typeface="Montserrat" panose="020B0604020202020204" charset="0"/>
              </a:rPr>
              <a:t>Best Law Firm for Public Policy &amp; Regulatory by ICCA Excellence Awards - 2019</a:t>
            </a:r>
            <a:endParaRPr lang="en-US" sz="1600" dirty="0">
              <a:solidFill>
                <a:srgbClr val="242424"/>
              </a:solidFill>
              <a:latin typeface="Montserrat" panose="020B0604020202020204" charset="0"/>
            </a:endParaRPr>
          </a:p>
        </p:txBody>
      </p:sp>
      <p:grpSp>
        <p:nvGrpSpPr>
          <p:cNvPr id="47" name="Group 46">
            <a:extLst>
              <a:ext uri="{FF2B5EF4-FFF2-40B4-BE49-F238E27FC236}">
                <a16:creationId xmlns:a16="http://schemas.microsoft.com/office/drawing/2014/main" id="{893EDCBE-D3F4-3852-295C-C953828D186F}"/>
              </a:ext>
            </a:extLst>
          </p:cNvPr>
          <p:cNvGrpSpPr/>
          <p:nvPr/>
        </p:nvGrpSpPr>
        <p:grpSpPr>
          <a:xfrm>
            <a:off x="798766" y="5371186"/>
            <a:ext cx="15793958" cy="45719"/>
            <a:chOff x="0" y="0"/>
            <a:chExt cx="1786029" cy="323304"/>
          </a:xfrm>
          <a:effectLst>
            <a:outerShdw blurRad="50800" dist="38100" dir="5400000" algn="t" rotWithShape="0">
              <a:prstClr val="black">
                <a:alpha val="40000"/>
              </a:prstClr>
            </a:outerShdw>
          </a:effectLst>
        </p:grpSpPr>
        <p:sp>
          <p:nvSpPr>
            <p:cNvPr id="48" name="Freeform 8">
              <a:extLst>
                <a:ext uri="{FF2B5EF4-FFF2-40B4-BE49-F238E27FC236}">
                  <a16:creationId xmlns:a16="http://schemas.microsoft.com/office/drawing/2014/main" id="{784A32B7-46AF-CF5B-D750-AF724CF63929}"/>
                </a:ext>
              </a:extLst>
            </p:cNvPr>
            <p:cNvSpPr/>
            <p:nvPr/>
          </p:nvSpPr>
          <p:spPr>
            <a:xfrm>
              <a:off x="0" y="0"/>
              <a:ext cx="1786029" cy="323304"/>
            </a:xfrm>
            <a:custGeom>
              <a:avLst/>
              <a:gdLst/>
              <a:ahLst/>
              <a:cxnLst/>
              <a:rect l="l" t="t" r="r" b="b"/>
              <a:pathLst>
                <a:path w="1786029" h="323304">
                  <a:moveTo>
                    <a:pt x="0" y="0"/>
                  </a:moveTo>
                  <a:lnTo>
                    <a:pt x="1786029" y="0"/>
                  </a:lnTo>
                  <a:lnTo>
                    <a:pt x="1786029" y="323304"/>
                  </a:lnTo>
                  <a:lnTo>
                    <a:pt x="0" y="323304"/>
                  </a:lnTo>
                  <a:close/>
                </a:path>
              </a:pathLst>
            </a:custGeom>
            <a:solidFill>
              <a:srgbClr val="B4740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Tree>
    <p:extLst>
      <p:ext uri="{BB962C8B-B14F-4D97-AF65-F5344CB8AC3E}">
        <p14:creationId xmlns:p14="http://schemas.microsoft.com/office/powerpoint/2010/main" val="2403034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144000" y="2810401"/>
            <a:ext cx="8115300" cy="4243871"/>
          </a:xfrm>
          <a:prstGeom prst="rect">
            <a:avLst/>
          </a:prstGeom>
        </p:spPr>
      </p:pic>
      <p:grpSp>
        <p:nvGrpSpPr>
          <p:cNvPr id="4" name="Group 4"/>
          <p:cNvGrpSpPr/>
          <p:nvPr/>
        </p:nvGrpSpPr>
        <p:grpSpPr>
          <a:xfrm>
            <a:off x="1028700" y="1028700"/>
            <a:ext cx="4979547" cy="955753"/>
            <a:chOff x="0" y="0"/>
            <a:chExt cx="1684439" cy="323304"/>
          </a:xfrm>
        </p:grpSpPr>
        <p:sp>
          <p:nvSpPr>
            <p:cNvPr id="5" name="Freeform 5"/>
            <p:cNvSpPr/>
            <p:nvPr/>
          </p:nvSpPr>
          <p:spPr>
            <a:xfrm>
              <a:off x="0" y="0"/>
              <a:ext cx="1684439" cy="323304"/>
            </a:xfrm>
            <a:custGeom>
              <a:avLst/>
              <a:gdLst/>
              <a:ahLst/>
              <a:cxnLst/>
              <a:rect l="l" t="t" r="r" b="b"/>
              <a:pathLst>
                <a:path w="1684439" h="323304">
                  <a:moveTo>
                    <a:pt x="0" y="0"/>
                  </a:moveTo>
                  <a:lnTo>
                    <a:pt x="1684439" y="0"/>
                  </a:lnTo>
                  <a:lnTo>
                    <a:pt x="1684439" y="323304"/>
                  </a:lnTo>
                  <a:lnTo>
                    <a:pt x="0" y="323304"/>
                  </a:lnTo>
                  <a:close/>
                </a:path>
              </a:pathLst>
            </a:custGeom>
            <a:solidFill>
              <a:srgbClr val="B47401"/>
            </a:solidFill>
          </p:spPr>
          <p:txBody>
            <a:bodyPr/>
            <a:lstStyle/>
            <a:p>
              <a:endParaRPr lang="en-IN"/>
            </a:p>
          </p:txBody>
        </p:sp>
      </p:grpSp>
      <p:pic>
        <p:nvPicPr>
          <p:cNvPr id="6" name="Picture 6"/>
          <p:cNvPicPr>
            <a:picLocks noChangeAspect="1"/>
          </p:cNvPicPr>
          <p:nvPr/>
        </p:nvPicPr>
        <p:blipFill>
          <a:blip r:embed="rId3"/>
          <a:srcRect/>
          <a:stretch>
            <a:fillRect/>
          </a:stretch>
        </p:blipFill>
        <p:spPr>
          <a:xfrm>
            <a:off x="5550269" y="4241116"/>
            <a:ext cx="2941365" cy="1382442"/>
          </a:xfrm>
          <a:prstGeom prst="rect">
            <a:avLst/>
          </a:prstGeom>
        </p:spPr>
      </p:pic>
      <p:pic>
        <p:nvPicPr>
          <p:cNvPr id="7" name="Picture 7"/>
          <p:cNvPicPr>
            <a:picLocks noChangeAspect="1"/>
          </p:cNvPicPr>
          <p:nvPr/>
        </p:nvPicPr>
        <p:blipFill>
          <a:blip r:embed="rId4"/>
          <a:srcRect l="7072" t="12745" r="5498" b="11226"/>
          <a:stretch>
            <a:fillRect/>
          </a:stretch>
        </p:blipFill>
        <p:spPr>
          <a:xfrm>
            <a:off x="5477789" y="7760685"/>
            <a:ext cx="3013846" cy="1497615"/>
          </a:xfrm>
          <a:prstGeom prst="rect">
            <a:avLst/>
          </a:prstGeom>
        </p:spPr>
      </p:pic>
      <p:sp>
        <p:nvSpPr>
          <p:cNvPr id="8" name="TextBox 8"/>
          <p:cNvSpPr txBox="1"/>
          <p:nvPr/>
        </p:nvSpPr>
        <p:spPr>
          <a:xfrm>
            <a:off x="1028700" y="2587576"/>
            <a:ext cx="7462935" cy="1653540"/>
          </a:xfrm>
          <a:prstGeom prst="rect">
            <a:avLst/>
          </a:prstGeom>
        </p:spPr>
        <p:txBody>
          <a:bodyPr lIns="0" tIns="0" rIns="0" bIns="0" rtlCol="0" anchor="t">
            <a:spAutoFit/>
          </a:bodyPr>
          <a:lstStyle/>
          <a:p>
            <a:pPr>
              <a:lnSpc>
                <a:spcPts val="3359"/>
              </a:lnSpc>
            </a:pPr>
            <a:r>
              <a:rPr lang="en-US" sz="2400" dirty="0">
                <a:solidFill>
                  <a:srgbClr val="242424"/>
                </a:solidFill>
                <a:latin typeface="Montserrat Italics"/>
              </a:rPr>
              <a:t>"The expertise &amp; knowledge of the H&amp;S team are its great assets. The effective &amp; pragmatic solutions offered by the firm have helped us in achieving commercial success."</a:t>
            </a:r>
          </a:p>
        </p:txBody>
      </p:sp>
      <p:sp>
        <p:nvSpPr>
          <p:cNvPr id="9" name="TextBox 9"/>
          <p:cNvSpPr txBox="1"/>
          <p:nvPr/>
        </p:nvSpPr>
        <p:spPr>
          <a:xfrm>
            <a:off x="1386682" y="1166534"/>
            <a:ext cx="5340226" cy="613410"/>
          </a:xfrm>
          <a:prstGeom prst="rect">
            <a:avLst/>
          </a:prstGeom>
        </p:spPr>
        <p:txBody>
          <a:bodyPr lIns="0" tIns="0" rIns="0" bIns="0" rtlCol="0" anchor="t">
            <a:spAutoFit/>
          </a:bodyPr>
          <a:lstStyle/>
          <a:p>
            <a:pPr>
              <a:lnSpc>
                <a:spcPts val="5040"/>
              </a:lnSpc>
            </a:pPr>
            <a:r>
              <a:rPr lang="en-US" sz="3600">
                <a:solidFill>
                  <a:srgbClr val="FFFFFF"/>
                </a:solidFill>
                <a:latin typeface="Open Sans Bold"/>
              </a:rPr>
              <a:t>Client Testimonials</a:t>
            </a:r>
          </a:p>
        </p:txBody>
      </p:sp>
      <p:sp>
        <p:nvSpPr>
          <p:cNvPr id="10" name="TextBox 10"/>
          <p:cNvSpPr txBox="1"/>
          <p:nvPr/>
        </p:nvSpPr>
        <p:spPr>
          <a:xfrm>
            <a:off x="981713" y="5609910"/>
            <a:ext cx="7509922" cy="2491740"/>
          </a:xfrm>
          <a:prstGeom prst="rect">
            <a:avLst/>
          </a:prstGeom>
        </p:spPr>
        <p:txBody>
          <a:bodyPr lIns="0" tIns="0" rIns="0" bIns="0" rtlCol="0" anchor="t">
            <a:spAutoFit/>
          </a:bodyPr>
          <a:lstStyle/>
          <a:p>
            <a:pPr>
              <a:lnSpc>
                <a:spcPts val="3359"/>
              </a:lnSpc>
            </a:pPr>
            <a:r>
              <a:rPr lang="en-US" sz="2400" dirty="0">
                <a:solidFill>
                  <a:srgbClr val="242424"/>
                </a:solidFill>
                <a:latin typeface="Montserrat Italics"/>
              </a:rPr>
              <a:t>"The Firm can be counted amongst the best advisors for merger and acquisition in the country. We have a long standing relationship with the firm and we will be looking forward to working together in future projects and assignments."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179525" y="4004273"/>
            <a:ext cx="1914917" cy="866500"/>
          </a:xfrm>
          <a:prstGeom prst="rect">
            <a:avLst/>
          </a:prstGeom>
        </p:spPr>
      </p:pic>
      <p:pic>
        <p:nvPicPr>
          <p:cNvPr id="3" name="Picture 3"/>
          <p:cNvPicPr>
            <a:picLocks noChangeAspect="1"/>
          </p:cNvPicPr>
          <p:nvPr/>
        </p:nvPicPr>
        <p:blipFill>
          <a:blip r:embed="rId3"/>
          <a:srcRect/>
          <a:stretch>
            <a:fillRect/>
          </a:stretch>
        </p:blipFill>
        <p:spPr>
          <a:xfrm>
            <a:off x="15967671" y="8463223"/>
            <a:ext cx="1338616" cy="1005635"/>
          </a:xfrm>
          <a:prstGeom prst="rect">
            <a:avLst/>
          </a:prstGeom>
        </p:spPr>
      </p:pic>
      <p:pic>
        <p:nvPicPr>
          <p:cNvPr id="4" name="Picture 4"/>
          <p:cNvPicPr>
            <a:picLocks noChangeAspect="1"/>
          </p:cNvPicPr>
          <p:nvPr/>
        </p:nvPicPr>
        <p:blipFill>
          <a:blip r:embed="rId4"/>
          <a:srcRect/>
          <a:stretch>
            <a:fillRect/>
          </a:stretch>
        </p:blipFill>
        <p:spPr>
          <a:xfrm>
            <a:off x="6432408" y="4084996"/>
            <a:ext cx="2222398" cy="738947"/>
          </a:xfrm>
          <a:prstGeom prst="rect">
            <a:avLst/>
          </a:prstGeom>
        </p:spPr>
      </p:pic>
      <p:sp>
        <p:nvSpPr>
          <p:cNvPr id="6" name="TextBox 6"/>
          <p:cNvSpPr txBox="1"/>
          <p:nvPr/>
        </p:nvSpPr>
        <p:spPr>
          <a:xfrm>
            <a:off x="9808014" y="1224583"/>
            <a:ext cx="7593908" cy="2583143"/>
          </a:xfrm>
          <a:prstGeom prst="rect">
            <a:avLst/>
          </a:prstGeom>
        </p:spPr>
        <p:txBody>
          <a:bodyPr lIns="0" tIns="0" rIns="0" bIns="0" rtlCol="0" anchor="t">
            <a:spAutoFit/>
          </a:bodyPr>
          <a:lstStyle/>
          <a:p>
            <a:pPr>
              <a:lnSpc>
                <a:spcPts val="3359"/>
              </a:lnSpc>
            </a:pPr>
            <a:r>
              <a:rPr lang="en-US" sz="2400" dirty="0">
                <a:solidFill>
                  <a:srgbClr val="242424"/>
                </a:solidFill>
                <a:latin typeface="Montserrat Italics"/>
              </a:rPr>
              <a:t>"The team's tremendous efforts external and internal have help us a great deal in achieving the desired outcome in areas of public policy and regulation. The team… inspire(s) confidence with their application of knowledge combined with effective communication. "</a:t>
            </a:r>
          </a:p>
        </p:txBody>
      </p:sp>
      <p:sp>
        <p:nvSpPr>
          <p:cNvPr id="7" name="TextBox 7"/>
          <p:cNvSpPr txBox="1"/>
          <p:nvPr/>
        </p:nvSpPr>
        <p:spPr>
          <a:xfrm>
            <a:off x="9808014" y="5753100"/>
            <a:ext cx="7451286" cy="2910840"/>
          </a:xfrm>
          <a:prstGeom prst="rect">
            <a:avLst/>
          </a:prstGeom>
        </p:spPr>
        <p:txBody>
          <a:bodyPr lIns="0" tIns="0" rIns="0" bIns="0" rtlCol="0" anchor="t">
            <a:spAutoFit/>
          </a:bodyPr>
          <a:lstStyle/>
          <a:p>
            <a:pPr>
              <a:lnSpc>
                <a:spcPts val="3359"/>
              </a:lnSpc>
            </a:pPr>
            <a:r>
              <a:rPr lang="en-US" sz="2400" dirty="0">
                <a:solidFill>
                  <a:srgbClr val="242424"/>
                </a:solidFill>
                <a:latin typeface="Montserrat Italics"/>
              </a:rPr>
              <a:t>"We appreciate the quality, attentiveness and responsiveness of the Lawyers at Hammurabi &amp; Solomon. The Firm can be counted amongst the best in the Technology, Media &amp; Telecom, Agri‐Business, Compliance, Nutrition &amp; Health, </a:t>
            </a:r>
            <a:r>
              <a:rPr lang="en-US" sz="2400" dirty="0" err="1">
                <a:solidFill>
                  <a:srgbClr val="242424"/>
                </a:solidFill>
                <a:latin typeface="Montserrat Italics"/>
              </a:rPr>
              <a:t>Labour</a:t>
            </a:r>
            <a:r>
              <a:rPr lang="en-US" sz="2400" dirty="0">
                <a:solidFill>
                  <a:srgbClr val="242424"/>
                </a:solidFill>
                <a:latin typeface="Montserrat Italics"/>
              </a:rPr>
              <a:t>, Merger &amp; Acquisition, and Tax in the country."</a:t>
            </a:r>
          </a:p>
        </p:txBody>
      </p:sp>
      <p:sp>
        <p:nvSpPr>
          <p:cNvPr id="8" name="TextBox 8"/>
          <p:cNvSpPr txBox="1"/>
          <p:nvPr/>
        </p:nvSpPr>
        <p:spPr>
          <a:xfrm>
            <a:off x="1060897" y="1370429"/>
            <a:ext cx="7882745" cy="2491740"/>
          </a:xfrm>
          <a:prstGeom prst="rect">
            <a:avLst/>
          </a:prstGeom>
        </p:spPr>
        <p:txBody>
          <a:bodyPr lIns="0" tIns="0" rIns="0" bIns="0" rtlCol="0" anchor="t">
            <a:spAutoFit/>
          </a:bodyPr>
          <a:lstStyle/>
          <a:p>
            <a:pPr>
              <a:lnSpc>
                <a:spcPts val="3359"/>
              </a:lnSpc>
            </a:pPr>
            <a:r>
              <a:rPr lang="en-US" sz="2400" dirty="0">
                <a:solidFill>
                  <a:srgbClr val="242424"/>
                </a:solidFill>
                <a:latin typeface="Montserrat Italics"/>
              </a:rPr>
              <a:t>"The Firm has been providing legal and end‐to‐end support for our business objectives and have been successful representing our interests in issues pertaining to general corporate advisors, and transactional documents on wide range of projects."</a:t>
            </a:r>
          </a:p>
        </p:txBody>
      </p:sp>
      <p:sp>
        <p:nvSpPr>
          <p:cNvPr id="10" name="AutoShape 10"/>
          <p:cNvSpPr/>
          <p:nvPr/>
        </p:nvSpPr>
        <p:spPr>
          <a:xfrm>
            <a:off x="1028700" y="5110162"/>
            <a:ext cx="16230600" cy="0"/>
          </a:xfrm>
          <a:prstGeom prst="line">
            <a:avLst/>
          </a:prstGeom>
          <a:ln w="19050" cap="flat">
            <a:solidFill>
              <a:srgbClr val="B47401"/>
            </a:solidFill>
            <a:prstDash val="solid"/>
            <a:headEnd type="none" w="sm" len="sm"/>
            <a:tailEnd type="none" w="sm" len="sm"/>
          </a:ln>
        </p:spPr>
        <p:txBody>
          <a:bodyPr/>
          <a:lstStyle/>
          <a:p>
            <a:endParaRPr lang="en-IN"/>
          </a:p>
        </p:txBody>
      </p:sp>
      <p:sp>
        <p:nvSpPr>
          <p:cNvPr id="11" name="AutoShape 11"/>
          <p:cNvSpPr/>
          <p:nvPr/>
        </p:nvSpPr>
        <p:spPr>
          <a:xfrm rot="5400000">
            <a:off x="5005388" y="5133975"/>
            <a:ext cx="8229600" cy="0"/>
          </a:xfrm>
          <a:prstGeom prst="line">
            <a:avLst/>
          </a:prstGeom>
          <a:ln w="19050" cap="rnd">
            <a:solidFill>
              <a:srgbClr val="B47401"/>
            </a:solidFill>
            <a:prstDash val="solid"/>
            <a:headEnd type="none" w="sm" len="sm"/>
            <a:tailEnd type="none" w="sm" len="sm"/>
          </a:ln>
        </p:spPr>
        <p:txBody>
          <a:bodyPr/>
          <a:lstStyle/>
          <a:p>
            <a:endParaRPr lang="en-IN"/>
          </a:p>
        </p:txBody>
      </p:sp>
      <p:sp>
        <p:nvSpPr>
          <p:cNvPr id="12" name="TextBox 8"/>
          <p:cNvSpPr txBox="1"/>
          <p:nvPr/>
        </p:nvSpPr>
        <p:spPr>
          <a:xfrm>
            <a:off x="1060897" y="5753100"/>
            <a:ext cx="7738397" cy="1274323"/>
          </a:xfrm>
          <a:prstGeom prst="rect">
            <a:avLst/>
          </a:prstGeom>
        </p:spPr>
        <p:txBody>
          <a:bodyPr wrap="square" lIns="0" tIns="0" rIns="0" bIns="0" rtlCol="0" anchor="t">
            <a:spAutoFit/>
          </a:bodyPr>
          <a:lstStyle/>
          <a:p>
            <a:pPr algn="just">
              <a:lnSpc>
                <a:spcPts val="3359"/>
              </a:lnSpc>
            </a:pPr>
            <a:r>
              <a:rPr lang="en-US" sz="2400" dirty="0">
                <a:solidFill>
                  <a:srgbClr val="242424"/>
                </a:solidFill>
                <a:latin typeface="Montserrat Italics"/>
              </a:rPr>
              <a:t>“...</a:t>
            </a:r>
            <a:r>
              <a:rPr lang="en-IN" sz="2400" dirty="0">
                <a:solidFill>
                  <a:srgbClr val="242424"/>
                </a:solidFill>
                <a:latin typeface="Montserrat Italics"/>
              </a:rPr>
              <a:t>H&amp;S Partners has an institutionalized thought process that brings a finer outcome at the sweet spot of strategy, public policy and regulation.”</a:t>
            </a:r>
            <a:endParaRPr lang="en-US" sz="2400" dirty="0">
              <a:solidFill>
                <a:srgbClr val="242424"/>
              </a:solidFill>
              <a:latin typeface="Montserrat Bold Italics" panose="020B0604020202020204" charset="0"/>
            </a:endParaRPr>
          </a:p>
        </p:txBody>
      </p:sp>
      <p:pic>
        <p:nvPicPr>
          <p:cNvPr id="13" name="Picture 2" descr="Reliance Industries Limited Logo Logo and symbol, meaning, history,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0197" y="8463223"/>
            <a:ext cx="1909097" cy="12003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2885871" cy="955753"/>
            <a:chOff x="0" y="0"/>
            <a:chExt cx="976208" cy="323304"/>
          </a:xfrm>
        </p:grpSpPr>
        <p:sp>
          <p:nvSpPr>
            <p:cNvPr id="3" name="Freeform 3"/>
            <p:cNvSpPr/>
            <p:nvPr/>
          </p:nvSpPr>
          <p:spPr>
            <a:xfrm>
              <a:off x="0" y="0"/>
              <a:ext cx="976208" cy="323304"/>
            </a:xfrm>
            <a:custGeom>
              <a:avLst/>
              <a:gdLst/>
              <a:ahLst/>
              <a:cxnLst/>
              <a:rect l="l" t="t" r="r" b="b"/>
              <a:pathLst>
                <a:path w="976208" h="323304">
                  <a:moveTo>
                    <a:pt x="0" y="0"/>
                  </a:moveTo>
                  <a:lnTo>
                    <a:pt x="976208" y="0"/>
                  </a:lnTo>
                  <a:lnTo>
                    <a:pt x="976208"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4775785" cy="613410"/>
          </a:xfrm>
          <a:prstGeom prst="rect">
            <a:avLst/>
          </a:prstGeom>
        </p:spPr>
        <p:txBody>
          <a:bodyPr lIns="0" tIns="0" rIns="0" bIns="0" rtlCol="0" anchor="t">
            <a:spAutoFit/>
          </a:bodyPr>
          <a:lstStyle/>
          <a:p>
            <a:pPr>
              <a:lnSpc>
                <a:spcPts val="5040"/>
              </a:lnSpc>
            </a:pPr>
            <a:r>
              <a:rPr lang="en-US" sz="3600">
                <a:solidFill>
                  <a:srgbClr val="FFFFFF"/>
                </a:solidFill>
                <a:latin typeface="Open Sans Bold"/>
              </a:rPr>
              <a:t>Our Team</a:t>
            </a:r>
          </a:p>
        </p:txBody>
      </p:sp>
      <p:sp>
        <p:nvSpPr>
          <p:cNvPr id="5" name="TextBox 5"/>
          <p:cNvSpPr txBox="1"/>
          <p:nvPr/>
        </p:nvSpPr>
        <p:spPr>
          <a:xfrm>
            <a:off x="1028700" y="4524224"/>
            <a:ext cx="1790700" cy="859210"/>
          </a:xfrm>
          <a:prstGeom prst="rect">
            <a:avLst/>
          </a:prstGeom>
        </p:spPr>
        <p:txBody>
          <a:bodyPr wrap="square" lIns="0" tIns="0" rIns="0" bIns="0" rtlCol="0" anchor="t">
            <a:spAutoFit/>
          </a:bodyPr>
          <a:lstStyle/>
          <a:p>
            <a:pPr>
              <a:lnSpc>
                <a:spcPts val="6719"/>
              </a:lnSpc>
            </a:pPr>
            <a:r>
              <a:rPr lang="en-US" sz="4800" dirty="0">
                <a:solidFill>
                  <a:srgbClr val="B47401"/>
                </a:solidFill>
                <a:latin typeface="Montserrat Extra-Bold"/>
              </a:rPr>
              <a:t>100+</a:t>
            </a:r>
          </a:p>
        </p:txBody>
      </p:sp>
      <p:sp>
        <p:nvSpPr>
          <p:cNvPr id="6" name="TextBox 6"/>
          <p:cNvSpPr txBox="1"/>
          <p:nvPr/>
        </p:nvSpPr>
        <p:spPr>
          <a:xfrm>
            <a:off x="1028700" y="5345279"/>
            <a:ext cx="2745875" cy="714375"/>
          </a:xfrm>
          <a:prstGeom prst="rect">
            <a:avLst/>
          </a:prstGeom>
        </p:spPr>
        <p:txBody>
          <a:bodyPr lIns="0" tIns="0" rIns="0" bIns="0" rtlCol="0" anchor="t">
            <a:spAutoFit/>
          </a:bodyPr>
          <a:lstStyle/>
          <a:p>
            <a:pPr>
              <a:lnSpc>
                <a:spcPts val="2879"/>
              </a:lnSpc>
            </a:pPr>
            <a:r>
              <a:rPr lang="en-US" sz="2400" dirty="0">
                <a:solidFill>
                  <a:srgbClr val="000000"/>
                </a:solidFill>
                <a:latin typeface="Montserrat"/>
              </a:rPr>
              <a:t>Member team across India</a:t>
            </a:r>
          </a:p>
        </p:txBody>
      </p:sp>
      <p:sp>
        <p:nvSpPr>
          <p:cNvPr id="7" name="TextBox 7"/>
          <p:cNvSpPr txBox="1"/>
          <p:nvPr/>
        </p:nvSpPr>
        <p:spPr>
          <a:xfrm>
            <a:off x="1028700" y="6418804"/>
            <a:ext cx="1864513" cy="811530"/>
          </a:xfrm>
          <a:prstGeom prst="rect">
            <a:avLst/>
          </a:prstGeom>
        </p:spPr>
        <p:txBody>
          <a:bodyPr lIns="0" tIns="0" rIns="0" bIns="0" rtlCol="0" anchor="t">
            <a:spAutoFit/>
          </a:bodyPr>
          <a:lstStyle/>
          <a:p>
            <a:pPr>
              <a:lnSpc>
                <a:spcPts val="6719"/>
              </a:lnSpc>
            </a:pPr>
            <a:r>
              <a:rPr lang="en-US" sz="4800">
                <a:solidFill>
                  <a:srgbClr val="B47401"/>
                </a:solidFill>
                <a:latin typeface="Montserrat Extra-Bold"/>
              </a:rPr>
              <a:t>200+</a:t>
            </a:r>
          </a:p>
        </p:txBody>
      </p:sp>
      <p:sp>
        <p:nvSpPr>
          <p:cNvPr id="8" name="TextBox 8"/>
          <p:cNvSpPr txBox="1"/>
          <p:nvPr/>
        </p:nvSpPr>
        <p:spPr>
          <a:xfrm>
            <a:off x="1028700" y="7239859"/>
            <a:ext cx="2885871" cy="1076325"/>
          </a:xfrm>
          <a:prstGeom prst="rect">
            <a:avLst/>
          </a:prstGeom>
        </p:spPr>
        <p:txBody>
          <a:bodyPr lIns="0" tIns="0" rIns="0" bIns="0" rtlCol="0" anchor="t">
            <a:spAutoFit/>
          </a:bodyPr>
          <a:lstStyle/>
          <a:p>
            <a:pPr>
              <a:lnSpc>
                <a:spcPts val="2879"/>
              </a:lnSpc>
            </a:pPr>
            <a:r>
              <a:rPr lang="en-US" sz="2400">
                <a:solidFill>
                  <a:srgbClr val="000000"/>
                </a:solidFill>
                <a:latin typeface="Montserrat"/>
              </a:rPr>
              <a:t>Years of Cumulative Experience</a:t>
            </a:r>
          </a:p>
        </p:txBody>
      </p:sp>
      <p:sp>
        <p:nvSpPr>
          <p:cNvPr id="9" name="TextBox 9"/>
          <p:cNvSpPr txBox="1"/>
          <p:nvPr/>
        </p:nvSpPr>
        <p:spPr>
          <a:xfrm>
            <a:off x="1028700" y="2774279"/>
            <a:ext cx="876300" cy="796500"/>
          </a:xfrm>
          <a:prstGeom prst="rect">
            <a:avLst/>
          </a:prstGeom>
        </p:spPr>
        <p:txBody>
          <a:bodyPr wrap="square" lIns="0" tIns="0" rIns="0" bIns="0" rtlCol="0" anchor="t">
            <a:spAutoFit/>
          </a:bodyPr>
          <a:lstStyle/>
          <a:p>
            <a:pPr>
              <a:lnSpc>
                <a:spcPts val="6719"/>
              </a:lnSpc>
            </a:pPr>
            <a:r>
              <a:rPr lang="en-US" sz="4800" dirty="0">
                <a:solidFill>
                  <a:srgbClr val="B47401"/>
                </a:solidFill>
                <a:latin typeface="Montserrat Extra-Bold"/>
              </a:rPr>
              <a:t>19</a:t>
            </a:r>
          </a:p>
        </p:txBody>
      </p:sp>
      <p:sp>
        <p:nvSpPr>
          <p:cNvPr id="10" name="TextBox 10"/>
          <p:cNvSpPr txBox="1"/>
          <p:nvPr/>
        </p:nvSpPr>
        <p:spPr>
          <a:xfrm>
            <a:off x="1028700" y="3585809"/>
            <a:ext cx="3763184" cy="352425"/>
          </a:xfrm>
          <a:prstGeom prst="rect">
            <a:avLst/>
          </a:prstGeom>
        </p:spPr>
        <p:txBody>
          <a:bodyPr lIns="0" tIns="0" rIns="0" bIns="0" rtlCol="0" anchor="t">
            <a:spAutoFit/>
          </a:bodyPr>
          <a:lstStyle/>
          <a:p>
            <a:pPr>
              <a:lnSpc>
                <a:spcPts val="2879"/>
              </a:lnSpc>
            </a:pPr>
            <a:r>
              <a:rPr lang="en-US" sz="2400" dirty="0">
                <a:solidFill>
                  <a:srgbClr val="000000"/>
                </a:solidFill>
                <a:latin typeface="Montserrat"/>
              </a:rPr>
              <a:t>Leaders</a:t>
            </a:r>
          </a:p>
        </p:txBody>
      </p:sp>
      <p:pic>
        <p:nvPicPr>
          <p:cNvPr id="21" name="Picture 20">
            <a:extLst>
              <a:ext uri="{FF2B5EF4-FFF2-40B4-BE49-F238E27FC236}">
                <a16:creationId xmlns:a16="http://schemas.microsoft.com/office/drawing/2014/main" id="{4B0D8991-D10D-4D94-8EC5-DEB8794A444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534" t="3659" r="17273" b="35140"/>
          <a:stretch/>
        </p:blipFill>
        <p:spPr>
          <a:xfrm>
            <a:off x="15601969" y="5647077"/>
            <a:ext cx="2174743" cy="2536053"/>
          </a:xfrm>
          <a:prstGeom prst="rect">
            <a:avLst/>
          </a:prstGeom>
        </p:spPr>
      </p:pic>
      <p:pic>
        <p:nvPicPr>
          <p:cNvPr id="22" name="Picture 21">
            <a:extLst>
              <a:ext uri="{FF2B5EF4-FFF2-40B4-BE49-F238E27FC236}">
                <a16:creationId xmlns:a16="http://schemas.microsoft.com/office/drawing/2014/main" id="{0A1FF9E0-E96C-4266-87FB-AE68B3C6737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8781" r="22912" b="62136"/>
          <a:stretch/>
        </p:blipFill>
        <p:spPr>
          <a:xfrm>
            <a:off x="9941579" y="2549486"/>
            <a:ext cx="2709783" cy="3098727"/>
          </a:xfrm>
          <a:prstGeom prst="rect">
            <a:avLst/>
          </a:prstGeom>
        </p:spPr>
      </p:pic>
      <p:pic>
        <p:nvPicPr>
          <p:cNvPr id="23" name="Picture 13">
            <a:extLst>
              <a:ext uri="{FF2B5EF4-FFF2-40B4-BE49-F238E27FC236}">
                <a16:creationId xmlns:a16="http://schemas.microsoft.com/office/drawing/2014/main" id="{82977D39-37CE-4DE9-B587-00FAAB40EB7E}"/>
              </a:ext>
            </a:extLst>
          </p:cNvPr>
          <p:cNvPicPr>
            <a:picLocks noChangeAspect="1"/>
          </p:cNvPicPr>
          <p:nvPr/>
        </p:nvPicPr>
        <p:blipFill rotWithShape="1">
          <a:blip r:embed="rId6"/>
          <a:srcRect l="15487" t="5336" r="32915" b="51900"/>
          <a:stretch/>
        </p:blipFill>
        <p:spPr>
          <a:xfrm>
            <a:off x="12650214" y="2549482"/>
            <a:ext cx="2614873" cy="3098728"/>
          </a:xfrm>
          <a:prstGeom prst="rect">
            <a:avLst/>
          </a:prstGeom>
        </p:spPr>
      </p:pic>
      <p:pic>
        <p:nvPicPr>
          <p:cNvPr id="25" name="Picture 24">
            <a:extLst>
              <a:ext uri="{FF2B5EF4-FFF2-40B4-BE49-F238E27FC236}">
                <a16:creationId xmlns:a16="http://schemas.microsoft.com/office/drawing/2014/main" id="{3D446CE1-2CDF-4C00-BBB8-B3785636DC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37" t="5645" r="7067" b="35458"/>
          <a:stretch/>
        </p:blipFill>
        <p:spPr>
          <a:xfrm>
            <a:off x="13364659" y="5645421"/>
            <a:ext cx="2245373" cy="2550439"/>
          </a:xfrm>
          <a:prstGeom prst="rect">
            <a:avLst/>
          </a:prstGeom>
        </p:spPr>
      </p:pic>
      <p:pic>
        <p:nvPicPr>
          <p:cNvPr id="26" name="Picture 25">
            <a:extLst>
              <a:ext uri="{FF2B5EF4-FFF2-40B4-BE49-F238E27FC236}">
                <a16:creationId xmlns:a16="http://schemas.microsoft.com/office/drawing/2014/main" id="{FE901952-764D-467A-900D-2F0B9E1567C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1722" t="5556" r="10262" b="38326"/>
          <a:stretch/>
        </p:blipFill>
        <p:spPr>
          <a:xfrm>
            <a:off x="8756624" y="5645421"/>
            <a:ext cx="2342338" cy="2550439"/>
          </a:xfrm>
          <a:prstGeom prst="rect">
            <a:avLst/>
          </a:prstGeom>
        </p:spPr>
      </p:pic>
      <p:pic>
        <p:nvPicPr>
          <p:cNvPr id="28" name="Picture 27">
            <a:extLst>
              <a:ext uri="{FF2B5EF4-FFF2-40B4-BE49-F238E27FC236}">
                <a16:creationId xmlns:a16="http://schemas.microsoft.com/office/drawing/2014/main" id="{38F85827-78C1-4E1B-89E7-6D785443872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9546" t="7037" r="7870" b="37603"/>
          <a:stretch/>
        </p:blipFill>
        <p:spPr>
          <a:xfrm>
            <a:off x="10972226" y="5643562"/>
            <a:ext cx="2387400" cy="2542368"/>
          </a:xfrm>
          <a:prstGeom prst="rect">
            <a:avLst/>
          </a:prstGeom>
        </p:spPr>
      </p:pic>
      <p:pic>
        <p:nvPicPr>
          <p:cNvPr id="37" name="Picture 36">
            <a:extLst>
              <a:ext uri="{FF2B5EF4-FFF2-40B4-BE49-F238E27FC236}">
                <a16:creationId xmlns:a16="http://schemas.microsoft.com/office/drawing/2014/main" id="{94594274-E59B-4128-B901-AD4C32DE2BE4}"/>
              </a:ext>
            </a:extLst>
          </p:cNvPr>
          <p:cNvPicPr>
            <a:picLocks noChangeAspect="1"/>
          </p:cNvPicPr>
          <p:nvPr/>
        </p:nvPicPr>
        <p:blipFill rotWithShape="1">
          <a:blip r:embed="rId12" cstate="print">
            <a:grayscl/>
            <a:extLst>
              <a:ext uri="{BEBA8EAE-BF5A-486C-A8C5-ECC9F3942E4B}">
                <a14:imgProps xmlns:a14="http://schemas.microsoft.com/office/drawing/2010/main">
                  <a14:imgLayer r:embed="rId13">
                    <a14:imgEffect>
                      <a14:colorTemperature colorTemp="11200"/>
                    </a14:imgEffect>
                    <a14:imgEffect>
                      <a14:saturation sat="0"/>
                    </a14:imgEffect>
                  </a14:imgLayer>
                </a14:imgProps>
              </a:ext>
              <a:ext uri="{28A0092B-C50C-407E-A947-70E740481C1C}">
                <a14:useLocalDpi xmlns:a14="http://schemas.microsoft.com/office/drawing/2010/main" val="0"/>
              </a:ext>
            </a:extLst>
          </a:blip>
          <a:srcRect l="25548" t="3442" r="25575" b="64320"/>
          <a:stretch/>
        </p:blipFill>
        <p:spPr>
          <a:xfrm>
            <a:off x="7499367" y="2550220"/>
            <a:ext cx="2452443" cy="3133285"/>
          </a:xfrm>
          <a:prstGeom prst="rect">
            <a:avLst/>
          </a:prstGeom>
          <a:blipFill>
            <a:blip r:embed="rId14">
              <a:grayscl/>
            </a:blip>
            <a:tile tx="0" ty="0" sx="100000" sy="100000" flip="none" algn="tl"/>
          </a:blipFill>
        </p:spPr>
      </p:pic>
      <p:pic>
        <p:nvPicPr>
          <p:cNvPr id="38" name="Picture 37">
            <a:extLst>
              <a:ext uri="{FF2B5EF4-FFF2-40B4-BE49-F238E27FC236}">
                <a16:creationId xmlns:a16="http://schemas.microsoft.com/office/drawing/2014/main" id="{63AE63C3-C372-4C1B-9991-971D3EAF0C37}"/>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15207170" y="2539736"/>
            <a:ext cx="2574834" cy="3107434"/>
          </a:xfrm>
          <a:prstGeom prst="rect">
            <a:avLst/>
          </a:prstGeom>
        </p:spPr>
      </p:pic>
      <p:pic>
        <p:nvPicPr>
          <p:cNvPr id="39" name="Picture 38">
            <a:extLst>
              <a:ext uri="{FF2B5EF4-FFF2-40B4-BE49-F238E27FC236}">
                <a16:creationId xmlns:a16="http://schemas.microsoft.com/office/drawing/2014/main" id="{B31938F4-4EE1-4422-AEB6-3EED636D341B}"/>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4716497" y="5637560"/>
            <a:ext cx="2354815" cy="2577654"/>
          </a:xfrm>
          <a:prstGeom prst="rect">
            <a:avLst/>
          </a:prstGeom>
        </p:spPr>
      </p:pic>
      <p:pic>
        <p:nvPicPr>
          <p:cNvPr id="40" name="Picture 39">
            <a:extLst>
              <a:ext uri="{FF2B5EF4-FFF2-40B4-BE49-F238E27FC236}">
                <a16:creationId xmlns:a16="http://schemas.microsoft.com/office/drawing/2014/main" id="{B804738C-5A64-4D67-A8E9-DDCA56738653}"/>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l="20042" t="8327" r="24453" b="16832"/>
          <a:stretch/>
        </p:blipFill>
        <p:spPr>
          <a:xfrm>
            <a:off x="6817465" y="5686817"/>
            <a:ext cx="2000084" cy="2534399"/>
          </a:xfrm>
          <a:prstGeom prst="rect">
            <a:avLst/>
          </a:prstGeom>
        </p:spPr>
      </p:pic>
      <p:pic>
        <p:nvPicPr>
          <p:cNvPr id="41" name="Picture 40">
            <a:extLst>
              <a:ext uri="{FF2B5EF4-FFF2-40B4-BE49-F238E27FC236}">
                <a16:creationId xmlns:a16="http://schemas.microsoft.com/office/drawing/2014/main" id="{4A2A9594-3D1F-48B8-BDA3-9AE684C41E50}"/>
              </a:ext>
            </a:extLst>
          </p:cNvPr>
          <p:cNvPicPr>
            <a:picLocks noChangeAspect="1"/>
          </p:cNvPicPr>
          <p:nvPr/>
        </p:nvPicPr>
        <p:blipFill rotWithShape="1">
          <a:blip r:embed="rId21" cstate="print">
            <a:grayscl/>
            <a:extLst>
              <a:ext uri="{BEBA8EAE-BF5A-486C-A8C5-ECC9F3942E4B}">
                <a14:imgProps xmlns:a14="http://schemas.microsoft.com/office/drawing/2010/main">
                  <a14:imgLayer r:embed="rId22">
                    <a14:imgEffect>
                      <a14:colorTemperature colorTemp="11200"/>
                    </a14:imgEffect>
                    <a14:imgEffect>
                      <a14:saturation sat="0"/>
                    </a14:imgEffect>
                  </a14:imgLayer>
                </a14:imgProps>
              </a:ext>
              <a:ext uri="{28A0092B-C50C-407E-A947-70E740481C1C}">
                <a14:useLocalDpi xmlns:a14="http://schemas.microsoft.com/office/drawing/2010/main" val="0"/>
              </a:ext>
            </a:extLst>
          </a:blip>
          <a:srcRect l="41225" t="5558" r="35675" b="67555"/>
          <a:stretch/>
        </p:blipFill>
        <p:spPr>
          <a:xfrm>
            <a:off x="4766035" y="2553533"/>
            <a:ext cx="2733332" cy="3133285"/>
          </a:xfrm>
          <a:prstGeom prst="rect">
            <a:avLst/>
          </a:prstGeom>
          <a:effectLst>
            <a:outerShdw dir="5400000" algn="ctr" rotWithShape="0">
              <a:schemeClr val="tx1">
                <a:lumMod val="50000"/>
                <a:lumOff val="50000"/>
              </a:schemeClr>
            </a:outerShdw>
          </a:effectLst>
        </p:spPr>
      </p:pic>
    </p:spTree>
    <p:extLst>
      <p:ext uri="{BB962C8B-B14F-4D97-AF65-F5344CB8AC3E}">
        <p14:creationId xmlns:p14="http://schemas.microsoft.com/office/powerpoint/2010/main" val="1508070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2885871" cy="955753"/>
            <a:chOff x="0" y="0"/>
            <a:chExt cx="976208" cy="323304"/>
          </a:xfrm>
        </p:grpSpPr>
        <p:sp>
          <p:nvSpPr>
            <p:cNvPr id="3" name="Freeform 3"/>
            <p:cNvSpPr/>
            <p:nvPr/>
          </p:nvSpPr>
          <p:spPr>
            <a:xfrm>
              <a:off x="0" y="0"/>
              <a:ext cx="976208" cy="323304"/>
            </a:xfrm>
            <a:custGeom>
              <a:avLst/>
              <a:gdLst/>
              <a:ahLst/>
              <a:cxnLst/>
              <a:rect l="l" t="t" r="r" b="b"/>
              <a:pathLst>
                <a:path w="976208" h="323304">
                  <a:moveTo>
                    <a:pt x="0" y="0"/>
                  </a:moveTo>
                  <a:lnTo>
                    <a:pt x="976208" y="0"/>
                  </a:lnTo>
                  <a:lnTo>
                    <a:pt x="976208"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4775785" cy="613410"/>
          </a:xfrm>
          <a:prstGeom prst="rect">
            <a:avLst/>
          </a:prstGeom>
        </p:spPr>
        <p:txBody>
          <a:bodyPr lIns="0" tIns="0" rIns="0" bIns="0" rtlCol="0" anchor="t">
            <a:spAutoFit/>
          </a:bodyPr>
          <a:lstStyle/>
          <a:p>
            <a:pPr>
              <a:lnSpc>
                <a:spcPts val="5040"/>
              </a:lnSpc>
            </a:pPr>
            <a:r>
              <a:rPr lang="en-US" sz="3600">
                <a:solidFill>
                  <a:srgbClr val="FFFFFF"/>
                </a:solidFill>
                <a:latin typeface="Open Sans Bold"/>
              </a:rPr>
              <a:t>Our Team</a:t>
            </a:r>
          </a:p>
        </p:txBody>
      </p:sp>
      <p:sp>
        <p:nvSpPr>
          <p:cNvPr id="5" name="TextBox 5"/>
          <p:cNvSpPr txBox="1"/>
          <p:nvPr/>
        </p:nvSpPr>
        <p:spPr>
          <a:xfrm>
            <a:off x="1028700" y="4524224"/>
            <a:ext cx="1790700" cy="859210"/>
          </a:xfrm>
          <a:prstGeom prst="rect">
            <a:avLst/>
          </a:prstGeom>
        </p:spPr>
        <p:txBody>
          <a:bodyPr wrap="square" lIns="0" tIns="0" rIns="0" bIns="0" rtlCol="0" anchor="t">
            <a:spAutoFit/>
          </a:bodyPr>
          <a:lstStyle/>
          <a:p>
            <a:pPr>
              <a:lnSpc>
                <a:spcPts val="6719"/>
              </a:lnSpc>
            </a:pPr>
            <a:r>
              <a:rPr lang="en-US" sz="4800" dirty="0">
                <a:solidFill>
                  <a:srgbClr val="B47401"/>
                </a:solidFill>
                <a:latin typeface="Montserrat Extra-Bold"/>
              </a:rPr>
              <a:t>100+</a:t>
            </a:r>
          </a:p>
        </p:txBody>
      </p:sp>
      <p:sp>
        <p:nvSpPr>
          <p:cNvPr id="6" name="TextBox 6"/>
          <p:cNvSpPr txBox="1"/>
          <p:nvPr/>
        </p:nvSpPr>
        <p:spPr>
          <a:xfrm>
            <a:off x="1028700" y="5345279"/>
            <a:ext cx="2745875" cy="714375"/>
          </a:xfrm>
          <a:prstGeom prst="rect">
            <a:avLst/>
          </a:prstGeom>
        </p:spPr>
        <p:txBody>
          <a:bodyPr lIns="0" tIns="0" rIns="0" bIns="0" rtlCol="0" anchor="t">
            <a:spAutoFit/>
          </a:bodyPr>
          <a:lstStyle/>
          <a:p>
            <a:pPr>
              <a:lnSpc>
                <a:spcPts val="2879"/>
              </a:lnSpc>
            </a:pPr>
            <a:r>
              <a:rPr lang="en-US" sz="2400" dirty="0">
                <a:solidFill>
                  <a:srgbClr val="000000"/>
                </a:solidFill>
                <a:latin typeface="Montserrat"/>
              </a:rPr>
              <a:t>Member team across India</a:t>
            </a:r>
          </a:p>
        </p:txBody>
      </p:sp>
      <p:sp>
        <p:nvSpPr>
          <p:cNvPr id="7" name="TextBox 7"/>
          <p:cNvSpPr txBox="1"/>
          <p:nvPr/>
        </p:nvSpPr>
        <p:spPr>
          <a:xfrm>
            <a:off x="1028700" y="6418804"/>
            <a:ext cx="1864513" cy="811530"/>
          </a:xfrm>
          <a:prstGeom prst="rect">
            <a:avLst/>
          </a:prstGeom>
        </p:spPr>
        <p:txBody>
          <a:bodyPr lIns="0" tIns="0" rIns="0" bIns="0" rtlCol="0" anchor="t">
            <a:spAutoFit/>
          </a:bodyPr>
          <a:lstStyle/>
          <a:p>
            <a:pPr>
              <a:lnSpc>
                <a:spcPts val="6719"/>
              </a:lnSpc>
            </a:pPr>
            <a:r>
              <a:rPr lang="en-US" sz="4800">
                <a:solidFill>
                  <a:srgbClr val="B47401"/>
                </a:solidFill>
                <a:latin typeface="Montserrat Extra-Bold"/>
              </a:rPr>
              <a:t>200+</a:t>
            </a:r>
          </a:p>
        </p:txBody>
      </p:sp>
      <p:sp>
        <p:nvSpPr>
          <p:cNvPr id="8" name="TextBox 8"/>
          <p:cNvSpPr txBox="1"/>
          <p:nvPr/>
        </p:nvSpPr>
        <p:spPr>
          <a:xfrm>
            <a:off x="1028700" y="7239859"/>
            <a:ext cx="2885871" cy="1076325"/>
          </a:xfrm>
          <a:prstGeom prst="rect">
            <a:avLst/>
          </a:prstGeom>
        </p:spPr>
        <p:txBody>
          <a:bodyPr lIns="0" tIns="0" rIns="0" bIns="0" rtlCol="0" anchor="t">
            <a:spAutoFit/>
          </a:bodyPr>
          <a:lstStyle/>
          <a:p>
            <a:pPr>
              <a:lnSpc>
                <a:spcPts val="2879"/>
              </a:lnSpc>
            </a:pPr>
            <a:r>
              <a:rPr lang="en-US" sz="2400">
                <a:solidFill>
                  <a:srgbClr val="000000"/>
                </a:solidFill>
                <a:latin typeface="Montserrat"/>
              </a:rPr>
              <a:t>Years of Cumulative Experience</a:t>
            </a:r>
          </a:p>
        </p:txBody>
      </p:sp>
      <p:sp>
        <p:nvSpPr>
          <p:cNvPr id="9" name="TextBox 9"/>
          <p:cNvSpPr txBox="1"/>
          <p:nvPr/>
        </p:nvSpPr>
        <p:spPr>
          <a:xfrm>
            <a:off x="1028700" y="2774279"/>
            <a:ext cx="876300" cy="796500"/>
          </a:xfrm>
          <a:prstGeom prst="rect">
            <a:avLst/>
          </a:prstGeom>
        </p:spPr>
        <p:txBody>
          <a:bodyPr wrap="square" lIns="0" tIns="0" rIns="0" bIns="0" rtlCol="0" anchor="t">
            <a:spAutoFit/>
          </a:bodyPr>
          <a:lstStyle/>
          <a:p>
            <a:pPr>
              <a:lnSpc>
                <a:spcPts val="6719"/>
              </a:lnSpc>
            </a:pPr>
            <a:r>
              <a:rPr lang="en-US" sz="4800" dirty="0">
                <a:solidFill>
                  <a:srgbClr val="B47401"/>
                </a:solidFill>
                <a:latin typeface="Montserrat Extra-Bold"/>
              </a:rPr>
              <a:t>19</a:t>
            </a:r>
          </a:p>
        </p:txBody>
      </p:sp>
      <p:pic>
        <p:nvPicPr>
          <p:cNvPr id="26" name="Picture 25">
            <a:extLst>
              <a:ext uri="{FF2B5EF4-FFF2-40B4-BE49-F238E27FC236}">
                <a16:creationId xmlns:a16="http://schemas.microsoft.com/office/drawing/2014/main" id="{C5433CA9-B750-4A0B-835D-B59D8B6A1F6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847" b="16554"/>
          <a:stretch/>
        </p:blipFill>
        <p:spPr>
          <a:xfrm>
            <a:off x="8846951" y="5726919"/>
            <a:ext cx="4101586" cy="3852612"/>
          </a:xfrm>
          <a:prstGeom prst="rect">
            <a:avLst/>
          </a:prstGeom>
        </p:spPr>
      </p:pic>
      <p:sp>
        <p:nvSpPr>
          <p:cNvPr id="10" name="TextBox 10"/>
          <p:cNvSpPr txBox="1"/>
          <p:nvPr/>
        </p:nvSpPr>
        <p:spPr>
          <a:xfrm>
            <a:off x="1028700" y="3585809"/>
            <a:ext cx="3763184" cy="352425"/>
          </a:xfrm>
          <a:prstGeom prst="rect">
            <a:avLst/>
          </a:prstGeom>
        </p:spPr>
        <p:txBody>
          <a:bodyPr lIns="0" tIns="0" rIns="0" bIns="0" rtlCol="0" anchor="t">
            <a:spAutoFit/>
          </a:bodyPr>
          <a:lstStyle/>
          <a:p>
            <a:pPr>
              <a:lnSpc>
                <a:spcPts val="2879"/>
              </a:lnSpc>
            </a:pPr>
            <a:r>
              <a:rPr lang="en-US" sz="2400" dirty="0">
                <a:solidFill>
                  <a:srgbClr val="000000"/>
                </a:solidFill>
                <a:latin typeface="Montserrat"/>
              </a:rPr>
              <a:t>Leaders</a:t>
            </a:r>
          </a:p>
        </p:txBody>
      </p:sp>
      <p:sp>
        <p:nvSpPr>
          <p:cNvPr id="19" name="AutoShape 4" descr="Image preview">
            <a:extLst>
              <a:ext uri="{FF2B5EF4-FFF2-40B4-BE49-F238E27FC236}">
                <a16:creationId xmlns:a16="http://schemas.microsoft.com/office/drawing/2014/main" id="{13E0D4BA-F2F5-36E3-702B-BFE2005B53E6}"/>
              </a:ext>
            </a:extLst>
          </p:cNvPr>
          <p:cNvSpPr>
            <a:spLocks noChangeAspect="1" noChangeArrowheads="1"/>
          </p:cNvSpPr>
          <p:nvPr/>
        </p:nvSpPr>
        <p:spPr bwMode="auto">
          <a:xfrm>
            <a:off x="9299695" y="8096398"/>
            <a:ext cx="1252235" cy="12684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1" name="Picture 20">
            <a:extLst>
              <a:ext uri="{FF2B5EF4-FFF2-40B4-BE49-F238E27FC236}">
                <a16:creationId xmlns:a16="http://schemas.microsoft.com/office/drawing/2014/main" id="{BF5BC4E4-2399-4642-AEA5-644F0BB0DCDF}"/>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3336" b="20401"/>
          <a:stretch/>
        </p:blipFill>
        <p:spPr>
          <a:xfrm>
            <a:off x="11423783" y="1866899"/>
            <a:ext cx="2802755" cy="3843551"/>
          </a:xfrm>
          <a:prstGeom prst="rect">
            <a:avLst/>
          </a:prstGeom>
        </p:spPr>
      </p:pic>
      <p:pic>
        <p:nvPicPr>
          <p:cNvPr id="22" name="Picture 21">
            <a:extLst>
              <a:ext uri="{FF2B5EF4-FFF2-40B4-BE49-F238E27FC236}">
                <a16:creationId xmlns:a16="http://schemas.microsoft.com/office/drawing/2014/main" id="{F00E1399-79EB-404E-B387-EE7F30032536}"/>
              </a:ext>
            </a:extLst>
          </p:cNvPr>
          <p:cNvPicPr>
            <a:picLocks noChangeAspect="1"/>
          </p:cNvPicPr>
          <p:nvPr/>
        </p:nvPicPr>
        <p:blipFill rotWithShape="1">
          <a:blip r:embed="rId7" cstate="print">
            <a:grayscl/>
            <a:extLst>
              <a:ext uri="{BEBA8EAE-BF5A-486C-A8C5-ECC9F3942E4B}">
                <a14:imgProps xmlns:a14="http://schemas.microsoft.com/office/drawing/2010/main">
                  <a14:imgLayer r:embed="rId8">
                    <a14:imgEffect>
                      <a14:colorTemperature colorTemp="1500"/>
                    </a14:imgEffect>
                    <a14:imgEffect>
                      <a14:saturation sat="108000"/>
                    </a14:imgEffect>
                    <a14:imgEffect>
                      <a14:brightnessContrast bright="-10000"/>
                    </a14:imgEffect>
                  </a14:imgLayer>
                </a14:imgProps>
              </a:ext>
              <a:ext uri="{28A0092B-C50C-407E-A947-70E740481C1C}">
                <a14:useLocalDpi xmlns:a14="http://schemas.microsoft.com/office/drawing/2010/main" val="0"/>
              </a:ext>
            </a:extLst>
          </a:blip>
          <a:srcRect l="6284" t="-1" r="5117" b="32347"/>
          <a:stretch/>
        </p:blipFill>
        <p:spPr>
          <a:xfrm>
            <a:off x="14210593" y="1883368"/>
            <a:ext cx="3178444" cy="3827082"/>
          </a:xfrm>
          <a:prstGeom prst="rect">
            <a:avLst/>
          </a:prstGeom>
          <a:solidFill>
            <a:schemeClr val="accent1"/>
          </a:solidFill>
        </p:spPr>
      </p:pic>
      <p:pic>
        <p:nvPicPr>
          <p:cNvPr id="25" name="Picture 24">
            <a:extLst>
              <a:ext uri="{FF2B5EF4-FFF2-40B4-BE49-F238E27FC236}">
                <a16:creationId xmlns:a16="http://schemas.microsoft.com/office/drawing/2014/main" id="{6DB6B445-B55E-4CE0-AF02-271B7CC30CB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24208" t="20574" r="33696" b="42013"/>
          <a:stretch/>
        </p:blipFill>
        <p:spPr>
          <a:xfrm>
            <a:off x="12948536" y="5710488"/>
            <a:ext cx="4440501" cy="3852612"/>
          </a:xfrm>
          <a:prstGeom prst="rect">
            <a:avLst/>
          </a:prstGeom>
        </p:spPr>
      </p:pic>
      <p:pic>
        <p:nvPicPr>
          <p:cNvPr id="28" name="Picture 27">
            <a:extLst>
              <a:ext uri="{FF2B5EF4-FFF2-40B4-BE49-F238E27FC236}">
                <a16:creationId xmlns:a16="http://schemas.microsoft.com/office/drawing/2014/main" id="{CC68DBE4-BD8D-4E99-8995-2135E8509BD1}"/>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24807" t="5146" r="39549" b="54776"/>
          <a:stretch/>
        </p:blipFill>
        <p:spPr>
          <a:xfrm>
            <a:off x="4472551" y="5710451"/>
            <a:ext cx="4374399" cy="3852654"/>
          </a:xfrm>
          <a:prstGeom prst="rect">
            <a:avLst/>
          </a:prstGeom>
        </p:spPr>
      </p:pic>
      <p:pic>
        <p:nvPicPr>
          <p:cNvPr id="12" name="Picture 11">
            <a:extLst>
              <a:ext uri="{FF2B5EF4-FFF2-40B4-BE49-F238E27FC236}">
                <a16:creationId xmlns:a16="http://schemas.microsoft.com/office/drawing/2014/main" id="{F32CA49C-29A1-45E4-BE43-D1D6889DB58A}"/>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33520" t="14179" r="26046" b="45027"/>
          <a:stretch/>
        </p:blipFill>
        <p:spPr>
          <a:xfrm>
            <a:off x="4472551" y="1166535"/>
            <a:ext cx="4075295" cy="4543954"/>
          </a:xfrm>
          <a:prstGeom prst="rect">
            <a:avLst/>
          </a:prstGeom>
        </p:spPr>
      </p:pic>
      <p:pic>
        <p:nvPicPr>
          <p:cNvPr id="23" name="Picture 4" descr="Profile photo of Sanjay Sinha">
            <a:extLst>
              <a:ext uri="{FF2B5EF4-FFF2-40B4-BE49-F238E27FC236}">
                <a16:creationId xmlns:a16="http://schemas.microsoft.com/office/drawing/2014/main" id="{0FDA533C-AD53-4DB3-97F7-7DB97008650E}"/>
              </a:ext>
            </a:extLst>
          </p:cNvPr>
          <p:cNvPicPr>
            <a:picLocks noChangeAspect="1" noChangeArrowheads="1"/>
          </p:cNvPicPr>
          <p:nvPr/>
        </p:nvPicPr>
        <p:blipFill rotWithShape="1">
          <a:blip r:embed="rId15">
            <a:grayscl/>
            <a:extLst>
              <a:ext uri="{28A0092B-C50C-407E-A947-70E740481C1C}">
                <a14:useLocalDpi xmlns:a14="http://schemas.microsoft.com/office/drawing/2010/main" val="0"/>
              </a:ext>
            </a:extLst>
          </a:blip>
          <a:srcRect l="4112" t="2329" r="1075" b="820"/>
          <a:stretch/>
        </p:blipFill>
        <p:spPr bwMode="auto">
          <a:xfrm>
            <a:off x="8189787" y="1883367"/>
            <a:ext cx="3233996" cy="382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49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p:cNvPr>
          <p:cNvPicPr>
            <a:picLocks noChangeAspect="1"/>
          </p:cNvPicPr>
          <p:nvPr/>
        </p:nvPicPr>
        <p:blipFill>
          <a:blip r:embed="rId3"/>
          <a:srcRect/>
          <a:stretch>
            <a:fillRect/>
          </a:stretch>
        </p:blipFill>
        <p:spPr>
          <a:xfrm>
            <a:off x="1028700" y="1028700"/>
            <a:ext cx="4702972" cy="1607561"/>
          </a:xfrm>
          <a:prstGeom prst="rect">
            <a:avLst/>
          </a:prstGeom>
        </p:spPr>
      </p:pic>
      <p:sp>
        <p:nvSpPr>
          <p:cNvPr id="3" name="TextBox 3"/>
          <p:cNvSpPr txBox="1"/>
          <p:nvPr/>
        </p:nvSpPr>
        <p:spPr>
          <a:xfrm>
            <a:off x="369916" y="2658428"/>
            <a:ext cx="5113459" cy="4962897"/>
          </a:xfrm>
          <a:prstGeom prst="rect">
            <a:avLst/>
          </a:prstGeom>
        </p:spPr>
        <p:txBody>
          <a:bodyPr lIns="0" tIns="0" rIns="0" bIns="0" rtlCol="0" anchor="t">
            <a:spAutoFit/>
          </a:bodyPr>
          <a:lstStyle/>
          <a:p>
            <a:pPr>
              <a:lnSpc>
                <a:spcPts val="4320"/>
              </a:lnSpc>
            </a:pPr>
            <a:endParaRPr dirty="0"/>
          </a:p>
          <a:p>
            <a:pPr marL="1036320" lvl="2" indent="-345440">
              <a:lnSpc>
                <a:spcPts val="4320"/>
              </a:lnSpc>
              <a:buFont typeface="Arial"/>
              <a:buChar char="⚬"/>
            </a:pPr>
            <a:r>
              <a:rPr lang="en-US" sz="2400" dirty="0">
                <a:solidFill>
                  <a:srgbClr val="242424"/>
                </a:solidFill>
                <a:latin typeface="Montserrat"/>
              </a:rPr>
              <a:t>Public Policy Support</a:t>
            </a:r>
          </a:p>
          <a:p>
            <a:pPr marL="1036320" lvl="2" indent="-345440">
              <a:lnSpc>
                <a:spcPts val="4320"/>
              </a:lnSpc>
              <a:buFont typeface="Arial"/>
              <a:buChar char="⚬"/>
            </a:pPr>
            <a:r>
              <a:rPr lang="en-US" sz="2400" dirty="0">
                <a:solidFill>
                  <a:srgbClr val="242424"/>
                </a:solidFill>
                <a:latin typeface="Montserrat"/>
              </a:rPr>
              <a:t>Policy Predictability </a:t>
            </a:r>
          </a:p>
          <a:p>
            <a:pPr marL="1036320" lvl="2" indent="-345440">
              <a:lnSpc>
                <a:spcPts val="4320"/>
              </a:lnSpc>
              <a:buFont typeface="Arial"/>
              <a:buChar char="⚬"/>
            </a:pPr>
            <a:r>
              <a:rPr lang="en-US" sz="2400" dirty="0">
                <a:solidFill>
                  <a:srgbClr val="242424"/>
                </a:solidFill>
                <a:latin typeface="Montserrat"/>
              </a:rPr>
              <a:t>Policy Research </a:t>
            </a:r>
          </a:p>
          <a:p>
            <a:pPr marL="1036320" lvl="2" indent="-345440">
              <a:lnSpc>
                <a:spcPts val="4320"/>
              </a:lnSpc>
              <a:buFont typeface="Arial"/>
              <a:buChar char="⚬"/>
            </a:pPr>
            <a:r>
              <a:rPr lang="en-US" sz="2400" dirty="0">
                <a:solidFill>
                  <a:srgbClr val="242424"/>
                </a:solidFill>
                <a:latin typeface="Montserrat"/>
              </a:rPr>
              <a:t>Strategic Counselling </a:t>
            </a:r>
          </a:p>
          <a:p>
            <a:pPr marL="1036320" lvl="2" indent="-345440">
              <a:lnSpc>
                <a:spcPts val="4320"/>
              </a:lnSpc>
              <a:buFont typeface="Arial"/>
              <a:buChar char="⚬"/>
            </a:pPr>
            <a:r>
              <a:rPr lang="en-US" sz="2400" dirty="0">
                <a:solidFill>
                  <a:srgbClr val="242424"/>
                </a:solidFill>
                <a:latin typeface="Montserrat"/>
              </a:rPr>
              <a:t>Reputation Counselling </a:t>
            </a:r>
          </a:p>
          <a:p>
            <a:pPr marL="1036320" lvl="2" indent="-345440">
              <a:lnSpc>
                <a:spcPts val="4320"/>
              </a:lnSpc>
              <a:buFont typeface="Arial"/>
              <a:buChar char="⚬"/>
            </a:pPr>
            <a:r>
              <a:rPr lang="en-US" sz="2400" dirty="0">
                <a:solidFill>
                  <a:srgbClr val="242424"/>
                </a:solidFill>
                <a:latin typeface="Montserrat"/>
              </a:rPr>
              <a:t>Crisis &amp; Risk Counseling </a:t>
            </a:r>
          </a:p>
          <a:p>
            <a:pPr marL="1036320" lvl="2" indent="-345440">
              <a:lnSpc>
                <a:spcPts val="4320"/>
              </a:lnSpc>
              <a:buFont typeface="Arial"/>
              <a:buChar char="⚬"/>
            </a:pPr>
            <a:r>
              <a:rPr lang="en-US" sz="2400" dirty="0">
                <a:solidFill>
                  <a:srgbClr val="242424"/>
                </a:solidFill>
                <a:latin typeface="Montserrat"/>
              </a:rPr>
              <a:t>Stakeholder Management</a:t>
            </a:r>
          </a:p>
          <a:p>
            <a:pPr marL="1036320" lvl="2" indent="-345440">
              <a:lnSpc>
                <a:spcPts val="4320"/>
              </a:lnSpc>
              <a:buFont typeface="Arial"/>
              <a:buChar char="⚬"/>
            </a:pPr>
            <a:r>
              <a:rPr lang="en-US" sz="2400" dirty="0">
                <a:solidFill>
                  <a:srgbClr val="242424"/>
                </a:solidFill>
                <a:latin typeface="Montserrat"/>
              </a:rPr>
              <a:t>Government Affairs</a:t>
            </a:r>
          </a:p>
        </p:txBody>
      </p:sp>
      <p:sp>
        <p:nvSpPr>
          <p:cNvPr id="4" name="TextBox 4"/>
          <p:cNvSpPr txBox="1"/>
          <p:nvPr/>
        </p:nvSpPr>
        <p:spPr>
          <a:xfrm>
            <a:off x="7437745" y="4421505"/>
            <a:ext cx="9800346" cy="4836795"/>
          </a:xfrm>
          <a:prstGeom prst="rect">
            <a:avLst/>
          </a:prstGeom>
        </p:spPr>
        <p:txBody>
          <a:bodyPr lIns="0" tIns="0" rIns="0" bIns="0" rtlCol="0" anchor="t">
            <a:spAutoFit/>
          </a:bodyPr>
          <a:lstStyle/>
          <a:p>
            <a:pPr algn="just">
              <a:lnSpc>
                <a:spcPts val="4320"/>
              </a:lnSpc>
            </a:pPr>
            <a:r>
              <a:rPr lang="en-US" sz="2400" dirty="0">
                <a:solidFill>
                  <a:srgbClr val="242424"/>
                </a:solidFill>
                <a:latin typeface="Montserrat"/>
              </a:rPr>
              <a:t>India Strategy Group has not only worked with and represented multiple Fortune 50/500 MNC’s and Brands across Sectors but also with a spectrum of Government departments and Enterprises at both National as well as State levels. </a:t>
            </a:r>
          </a:p>
          <a:p>
            <a:pPr algn="just">
              <a:lnSpc>
                <a:spcPts val="4320"/>
              </a:lnSpc>
            </a:pPr>
            <a:r>
              <a:rPr lang="en-US" sz="2400" dirty="0">
                <a:solidFill>
                  <a:srgbClr val="242424"/>
                </a:solidFill>
                <a:latin typeface="Montserrat"/>
              </a:rPr>
              <a:t>​</a:t>
            </a:r>
          </a:p>
          <a:p>
            <a:pPr algn="just">
              <a:lnSpc>
                <a:spcPts val="4320"/>
              </a:lnSpc>
            </a:pPr>
            <a:r>
              <a:rPr lang="en-US" sz="2400" dirty="0">
                <a:solidFill>
                  <a:srgbClr val="242424"/>
                </a:solidFill>
                <a:latin typeface="Montserrat"/>
              </a:rPr>
              <a:t>ISG has successfully assisted the Government of India, State Governments, and Public Sector Institutes &amp; organizations on a multitude of issues to enable deeper public-private participation in integration and developments. </a:t>
            </a:r>
          </a:p>
        </p:txBody>
      </p:sp>
      <p:sp>
        <p:nvSpPr>
          <p:cNvPr id="5" name="TextBox 5"/>
          <p:cNvSpPr txBox="1"/>
          <p:nvPr/>
        </p:nvSpPr>
        <p:spPr>
          <a:xfrm>
            <a:off x="1028700" y="8786495"/>
            <a:ext cx="6211537" cy="471805"/>
          </a:xfrm>
          <a:prstGeom prst="rect">
            <a:avLst/>
          </a:prstGeom>
        </p:spPr>
        <p:txBody>
          <a:bodyPr lIns="0" tIns="0" rIns="0" bIns="0" rtlCol="0" anchor="t">
            <a:spAutoFit/>
          </a:bodyPr>
          <a:lstStyle/>
          <a:p>
            <a:pPr algn="just">
              <a:lnSpc>
                <a:spcPts val="3919"/>
              </a:lnSpc>
            </a:pPr>
            <a:r>
              <a:rPr lang="en-US" sz="2800" u="sng">
                <a:solidFill>
                  <a:srgbClr val="B47401"/>
                </a:solidFill>
                <a:latin typeface="Montserrat Semi-Bold"/>
              </a:rPr>
              <a:t>www.indiastrategygroup.com/</a:t>
            </a:r>
          </a:p>
        </p:txBody>
      </p:sp>
      <p:sp>
        <p:nvSpPr>
          <p:cNvPr id="6" name="TextBox 6"/>
          <p:cNvSpPr txBox="1"/>
          <p:nvPr/>
        </p:nvSpPr>
        <p:spPr>
          <a:xfrm>
            <a:off x="7437745" y="3143250"/>
            <a:ext cx="9800346" cy="1036320"/>
          </a:xfrm>
          <a:prstGeom prst="rect">
            <a:avLst/>
          </a:prstGeom>
        </p:spPr>
        <p:txBody>
          <a:bodyPr lIns="0" tIns="0" rIns="0" bIns="0" rtlCol="0" anchor="t">
            <a:spAutoFit/>
          </a:bodyPr>
          <a:lstStyle/>
          <a:p>
            <a:pPr>
              <a:lnSpc>
                <a:spcPts val="4320"/>
              </a:lnSpc>
            </a:pPr>
            <a:r>
              <a:rPr lang="en-US" sz="2400" dirty="0">
                <a:solidFill>
                  <a:srgbClr val="242424"/>
                </a:solidFill>
                <a:latin typeface="Montserrat"/>
              </a:rPr>
              <a:t>Strategic Business Planning, Regulatory &amp; Public Policy, Government Affairs, and Marketing Services</a:t>
            </a:r>
          </a:p>
        </p:txBody>
      </p:sp>
      <p:sp>
        <p:nvSpPr>
          <p:cNvPr id="7" name="TextBox 7"/>
          <p:cNvSpPr txBox="1"/>
          <p:nvPr/>
        </p:nvSpPr>
        <p:spPr>
          <a:xfrm>
            <a:off x="7437745" y="1432431"/>
            <a:ext cx="9821555" cy="628650"/>
          </a:xfrm>
          <a:prstGeom prst="rect">
            <a:avLst/>
          </a:prstGeom>
        </p:spPr>
        <p:txBody>
          <a:bodyPr lIns="0" tIns="0" rIns="0" bIns="0" rtlCol="0" anchor="t">
            <a:spAutoFit/>
          </a:bodyPr>
          <a:lstStyle/>
          <a:p>
            <a:pPr>
              <a:lnSpc>
                <a:spcPts val="5400"/>
              </a:lnSpc>
            </a:pPr>
            <a:r>
              <a:rPr lang="en-US" sz="3000" dirty="0">
                <a:solidFill>
                  <a:srgbClr val="020029"/>
                </a:solidFill>
                <a:latin typeface="Montserrat Bold"/>
              </a:rPr>
              <a:t>Consulting with Lawmakers for over two decades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p:cNvPr>
          <p:cNvPicPr>
            <a:picLocks noChangeAspect="1"/>
          </p:cNvPicPr>
          <p:nvPr/>
        </p:nvPicPr>
        <p:blipFill>
          <a:blip r:embed="rId3"/>
          <a:srcRect l="14180" t="41813" r="17088" b="46311"/>
          <a:stretch>
            <a:fillRect/>
          </a:stretch>
        </p:blipFill>
        <p:spPr>
          <a:xfrm>
            <a:off x="1066266" y="1028700"/>
            <a:ext cx="4631690" cy="800239"/>
          </a:xfrm>
          <a:prstGeom prst="rect">
            <a:avLst/>
          </a:prstGeom>
        </p:spPr>
      </p:pic>
      <p:pic>
        <p:nvPicPr>
          <p:cNvPr id="3" name="Picture 3"/>
          <p:cNvPicPr>
            <a:picLocks noChangeAspect="1"/>
          </p:cNvPicPr>
          <p:nvPr/>
        </p:nvPicPr>
        <p:blipFill>
          <a:blip r:embed="rId4"/>
          <a:srcRect l="1926" t="36722" b="38177"/>
          <a:stretch>
            <a:fillRect/>
          </a:stretch>
        </p:blipFill>
        <p:spPr>
          <a:xfrm>
            <a:off x="8840126" y="1028700"/>
            <a:ext cx="3682807" cy="942544"/>
          </a:xfrm>
          <a:prstGeom prst="rect">
            <a:avLst/>
          </a:prstGeom>
        </p:spPr>
      </p:pic>
      <p:pic>
        <p:nvPicPr>
          <p:cNvPr id="4" name="Picture 4"/>
          <p:cNvPicPr>
            <a:picLocks noChangeAspect="1"/>
          </p:cNvPicPr>
          <p:nvPr/>
        </p:nvPicPr>
        <p:blipFill>
          <a:blip r:embed="rId5"/>
          <a:srcRect l="8836" t="20869" r="8425" b="21191"/>
          <a:stretch>
            <a:fillRect/>
          </a:stretch>
        </p:blipFill>
        <p:spPr>
          <a:xfrm>
            <a:off x="8312405" y="2993027"/>
            <a:ext cx="8946895" cy="6265273"/>
          </a:xfrm>
          <a:prstGeom prst="rect">
            <a:avLst/>
          </a:prstGeom>
        </p:spPr>
      </p:pic>
      <p:sp>
        <p:nvSpPr>
          <p:cNvPr id="5" name="TextBox 5"/>
          <p:cNvSpPr txBox="1"/>
          <p:nvPr/>
        </p:nvSpPr>
        <p:spPr>
          <a:xfrm>
            <a:off x="8840126" y="2023382"/>
            <a:ext cx="8419174" cy="815340"/>
          </a:xfrm>
          <a:prstGeom prst="rect">
            <a:avLst/>
          </a:prstGeom>
        </p:spPr>
        <p:txBody>
          <a:bodyPr lIns="0" tIns="0" rIns="0" bIns="0" rtlCol="0" anchor="t">
            <a:spAutoFit/>
          </a:bodyPr>
          <a:lstStyle/>
          <a:p>
            <a:pPr>
              <a:lnSpc>
                <a:spcPts val="3359"/>
              </a:lnSpc>
              <a:spcBef>
                <a:spcPct val="0"/>
              </a:spcBef>
            </a:pPr>
            <a:r>
              <a:rPr lang="en-US" sz="2400" dirty="0">
                <a:solidFill>
                  <a:srgbClr val="242424"/>
                </a:solidFill>
                <a:latin typeface="Montserrat"/>
              </a:rPr>
              <a:t>GRC software packed with custom data to manage compliance &amp; streamline risk across the organization</a:t>
            </a:r>
          </a:p>
        </p:txBody>
      </p:sp>
      <p:sp>
        <p:nvSpPr>
          <p:cNvPr id="6" name="TextBox 6"/>
          <p:cNvSpPr txBox="1"/>
          <p:nvPr/>
        </p:nvSpPr>
        <p:spPr>
          <a:xfrm>
            <a:off x="1066266" y="1985282"/>
            <a:ext cx="6974698" cy="1031308"/>
          </a:xfrm>
          <a:prstGeom prst="rect">
            <a:avLst/>
          </a:prstGeom>
        </p:spPr>
        <p:txBody>
          <a:bodyPr lIns="0" tIns="0" rIns="0" bIns="0" rtlCol="0" anchor="t">
            <a:spAutoFit/>
          </a:bodyPr>
          <a:lstStyle/>
          <a:p>
            <a:pPr>
              <a:lnSpc>
                <a:spcPts val="4200"/>
              </a:lnSpc>
            </a:pPr>
            <a:r>
              <a:rPr lang="en-US" sz="2800" dirty="0">
                <a:solidFill>
                  <a:srgbClr val="242424"/>
                </a:solidFill>
                <a:latin typeface="Montserrat"/>
              </a:rPr>
              <a:t>Delivering Bespoke Compliance Solutions </a:t>
            </a:r>
            <a:r>
              <a:rPr lang="en-US" sz="2800" dirty="0">
                <a:solidFill>
                  <a:srgbClr val="0E47A1"/>
                </a:solidFill>
                <a:latin typeface="Montserrat"/>
              </a:rPr>
              <a:t>since 2017</a:t>
            </a:r>
          </a:p>
        </p:txBody>
      </p:sp>
      <p:sp>
        <p:nvSpPr>
          <p:cNvPr id="7" name="TextBox 7"/>
          <p:cNvSpPr txBox="1"/>
          <p:nvPr/>
        </p:nvSpPr>
        <p:spPr>
          <a:xfrm>
            <a:off x="1028700" y="7471941"/>
            <a:ext cx="5964178" cy="1036320"/>
          </a:xfrm>
          <a:prstGeom prst="rect">
            <a:avLst/>
          </a:prstGeom>
        </p:spPr>
        <p:txBody>
          <a:bodyPr lIns="0" tIns="0" rIns="0" bIns="0" rtlCol="0" anchor="t">
            <a:spAutoFit/>
          </a:bodyPr>
          <a:lstStyle/>
          <a:p>
            <a:pPr>
              <a:lnSpc>
                <a:spcPts val="4320"/>
              </a:lnSpc>
            </a:pPr>
            <a:r>
              <a:rPr lang="en-US" sz="2400" dirty="0">
                <a:solidFill>
                  <a:srgbClr val="242424"/>
                </a:solidFill>
                <a:latin typeface="Montserrat Bold Italics"/>
              </a:rPr>
              <a:t>We run Compliance Projects across </a:t>
            </a:r>
            <a:r>
              <a:rPr lang="en-US" sz="2400" dirty="0">
                <a:solidFill>
                  <a:srgbClr val="0E47A1"/>
                </a:solidFill>
                <a:latin typeface="Montserrat Bold Italics"/>
              </a:rPr>
              <a:t>70+ Locations</a:t>
            </a:r>
            <a:r>
              <a:rPr lang="en-US" sz="2400" dirty="0">
                <a:solidFill>
                  <a:srgbClr val="242424"/>
                </a:solidFill>
                <a:latin typeface="Montserrat Bold Italics"/>
              </a:rPr>
              <a:t> </a:t>
            </a:r>
            <a:r>
              <a:rPr lang="en-US" sz="2400" dirty="0">
                <a:solidFill>
                  <a:srgbClr val="0E47A1"/>
                </a:solidFill>
                <a:latin typeface="Montserrat Bold Italics"/>
              </a:rPr>
              <a:t>Globally</a:t>
            </a:r>
          </a:p>
        </p:txBody>
      </p:sp>
      <p:sp>
        <p:nvSpPr>
          <p:cNvPr id="8" name="TextBox 8"/>
          <p:cNvSpPr txBox="1"/>
          <p:nvPr/>
        </p:nvSpPr>
        <p:spPr>
          <a:xfrm>
            <a:off x="268564" y="3673399"/>
            <a:ext cx="6974698" cy="3208020"/>
          </a:xfrm>
          <a:prstGeom prst="rect">
            <a:avLst/>
          </a:prstGeom>
        </p:spPr>
        <p:txBody>
          <a:bodyPr lIns="0" tIns="0" rIns="0" bIns="0" rtlCol="0" anchor="t">
            <a:spAutoFit/>
          </a:bodyPr>
          <a:lstStyle/>
          <a:p>
            <a:pPr marL="1036320" lvl="2" indent="-345440">
              <a:lnSpc>
                <a:spcPts val="4320"/>
              </a:lnSpc>
              <a:buFont typeface="Arial"/>
              <a:buChar char="⚬"/>
            </a:pPr>
            <a:r>
              <a:rPr lang="en-US" sz="2400" dirty="0">
                <a:solidFill>
                  <a:srgbClr val="242424"/>
                </a:solidFill>
                <a:latin typeface="Montserrat"/>
              </a:rPr>
              <a:t>Legislative Compliance Support</a:t>
            </a:r>
          </a:p>
          <a:p>
            <a:pPr marL="1036320" lvl="2" indent="-345440">
              <a:lnSpc>
                <a:spcPts val="4320"/>
              </a:lnSpc>
              <a:buFont typeface="Arial"/>
              <a:buChar char="⚬"/>
            </a:pPr>
            <a:r>
              <a:rPr lang="en-US" sz="2400" dirty="0">
                <a:solidFill>
                  <a:srgbClr val="242424"/>
                </a:solidFill>
                <a:latin typeface="Montserrat"/>
              </a:rPr>
              <a:t>Contract Management</a:t>
            </a:r>
          </a:p>
          <a:p>
            <a:pPr marL="1036320" lvl="2" indent="-345440">
              <a:lnSpc>
                <a:spcPts val="4320"/>
              </a:lnSpc>
              <a:buFont typeface="Arial"/>
              <a:buChar char="⚬"/>
            </a:pPr>
            <a:r>
              <a:rPr lang="en-US" sz="2400" dirty="0">
                <a:solidFill>
                  <a:srgbClr val="242424"/>
                </a:solidFill>
                <a:latin typeface="Montserrat"/>
              </a:rPr>
              <a:t>Legal Due Diligence</a:t>
            </a:r>
          </a:p>
          <a:p>
            <a:pPr marL="1036320" lvl="2" indent="-345440">
              <a:lnSpc>
                <a:spcPts val="4320"/>
              </a:lnSpc>
              <a:buFont typeface="Arial"/>
              <a:buChar char="⚬"/>
            </a:pPr>
            <a:r>
              <a:rPr lang="en-US" sz="2400" dirty="0">
                <a:solidFill>
                  <a:srgbClr val="242424"/>
                </a:solidFill>
                <a:latin typeface="Montserrat"/>
              </a:rPr>
              <a:t>Ethics &amp; Policy Compliance</a:t>
            </a:r>
          </a:p>
          <a:p>
            <a:pPr marL="1036320" lvl="2" indent="-345440">
              <a:lnSpc>
                <a:spcPts val="4320"/>
              </a:lnSpc>
              <a:buFont typeface="Arial"/>
              <a:buChar char="⚬"/>
            </a:pPr>
            <a:r>
              <a:rPr lang="en-US" sz="2400" dirty="0">
                <a:solidFill>
                  <a:srgbClr val="242424"/>
                </a:solidFill>
                <a:latin typeface="Montserrat"/>
              </a:rPr>
              <a:t>Pre-emptive Legal Updates</a:t>
            </a:r>
          </a:p>
          <a:p>
            <a:pPr marL="1036320" lvl="2" indent="-345440">
              <a:lnSpc>
                <a:spcPts val="4320"/>
              </a:lnSpc>
              <a:buFont typeface="Arial"/>
              <a:buChar char="⚬"/>
            </a:pPr>
            <a:r>
              <a:rPr lang="en-US" sz="2400" dirty="0">
                <a:solidFill>
                  <a:srgbClr val="242424"/>
                </a:solidFill>
                <a:latin typeface="Montserrat"/>
              </a:rPr>
              <a:t>Governance Assurance</a:t>
            </a:r>
          </a:p>
        </p:txBody>
      </p:sp>
      <p:sp>
        <p:nvSpPr>
          <p:cNvPr id="9" name="TextBox 9"/>
          <p:cNvSpPr txBox="1"/>
          <p:nvPr/>
        </p:nvSpPr>
        <p:spPr>
          <a:xfrm>
            <a:off x="1028700" y="8786495"/>
            <a:ext cx="4894891" cy="471805"/>
          </a:xfrm>
          <a:prstGeom prst="rect">
            <a:avLst/>
          </a:prstGeom>
        </p:spPr>
        <p:txBody>
          <a:bodyPr lIns="0" tIns="0" rIns="0" bIns="0" rtlCol="0" anchor="t">
            <a:spAutoFit/>
          </a:bodyPr>
          <a:lstStyle/>
          <a:p>
            <a:pPr>
              <a:lnSpc>
                <a:spcPts val="3919"/>
              </a:lnSpc>
            </a:pPr>
            <a:r>
              <a:rPr lang="en-US" sz="2800" u="sng" dirty="0">
                <a:solidFill>
                  <a:srgbClr val="0E47A1"/>
                </a:solidFill>
                <a:latin typeface="Montserrat Semi-Bold"/>
              </a:rPr>
              <a:t>https://www.lexxo.in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4626055" cy="955753"/>
            <a:chOff x="0" y="0"/>
            <a:chExt cx="1564863" cy="323304"/>
          </a:xfrm>
        </p:grpSpPr>
        <p:sp>
          <p:nvSpPr>
            <p:cNvPr id="3" name="Freeform 3"/>
            <p:cNvSpPr/>
            <p:nvPr/>
          </p:nvSpPr>
          <p:spPr>
            <a:xfrm>
              <a:off x="0" y="0"/>
              <a:ext cx="1564863" cy="323304"/>
            </a:xfrm>
            <a:custGeom>
              <a:avLst/>
              <a:gdLst/>
              <a:ahLst/>
              <a:cxnLst/>
              <a:rect l="l" t="t" r="r" b="b"/>
              <a:pathLst>
                <a:path w="1564863" h="323304">
                  <a:moveTo>
                    <a:pt x="0" y="0"/>
                  </a:moveTo>
                  <a:lnTo>
                    <a:pt x="1564863" y="0"/>
                  </a:lnTo>
                  <a:lnTo>
                    <a:pt x="1564863" y="323304"/>
                  </a:lnTo>
                  <a:lnTo>
                    <a:pt x="0" y="323304"/>
                  </a:lnTo>
                  <a:close/>
                </a:path>
              </a:pathLst>
            </a:custGeom>
            <a:solidFill>
              <a:srgbClr val="B47401"/>
            </a:solidFill>
          </p:spPr>
          <p:txBody>
            <a:bodyPr/>
            <a:lstStyle/>
            <a:p>
              <a:endParaRPr lang="en-IN"/>
            </a:p>
          </p:txBody>
        </p:sp>
      </p:grpSp>
      <p:pic>
        <p:nvPicPr>
          <p:cNvPr id="4" name="Picture 4"/>
          <p:cNvPicPr>
            <a:picLocks noChangeAspect="1"/>
          </p:cNvPicPr>
          <p:nvPr/>
        </p:nvPicPr>
        <p:blipFill>
          <a:blip r:embed="rId2"/>
          <a:srcRect t="4480" b="5791"/>
          <a:stretch>
            <a:fillRect/>
          </a:stretch>
        </p:blipFill>
        <p:spPr>
          <a:xfrm>
            <a:off x="4577243" y="1954356"/>
            <a:ext cx="12910005" cy="7532544"/>
          </a:xfrm>
          <a:prstGeom prst="rect">
            <a:avLst/>
          </a:prstGeom>
        </p:spPr>
      </p:pic>
      <p:pic>
        <p:nvPicPr>
          <p:cNvPr id="5" name="Picture 5">
            <a:hlinkClick r:id="rId3"/>
          </p:cNvPr>
          <p:cNvPicPr>
            <a:picLocks noChangeAspect="1"/>
          </p:cNvPicPr>
          <p:nvPr/>
        </p:nvPicPr>
        <p:blipFill>
          <a:blip r:embed="rId4"/>
          <a:srcRect/>
          <a:stretch>
            <a:fillRect/>
          </a:stretch>
        </p:blipFill>
        <p:spPr>
          <a:xfrm>
            <a:off x="1011517" y="6868104"/>
            <a:ext cx="2722283" cy="789996"/>
          </a:xfrm>
          <a:prstGeom prst="rect">
            <a:avLst/>
          </a:prstGeom>
        </p:spPr>
      </p:pic>
      <p:sp>
        <p:nvSpPr>
          <p:cNvPr id="6" name="TextBox 6"/>
          <p:cNvSpPr txBox="1"/>
          <p:nvPr/>
        </p:nvSpPr>
        <p:spPr>
          <a:xfrm>
            <a:off x="1386682" y="1166534"/>
            <a:ext cx="4008544" cy="613410"/>
          </a:xfrm>
          <a:prstGeom prst="rect">
            <a:avLst/>
          </a:prstGeom>
        </p:spPr>
        <p:txBody>
          <a:bodyPr lIns="0" tIns="0" rIns="0" bIns="0" rtlCol="0" anchor="t">
            <a:spAutoFit/>
          </a:bodyPr>
          <a:lstStyle/>
          <a:p>
            <a:pPr>
              <a:lnSpc>
                <a:spcPts val="5040"/>
              </a:lnSpc>
            </a:pPr>
            <a:r>
              <a:rPr lang="en-US" sz="3600">
                <a:solidFill>
                  <a:srgbClr val="FFFFFF"/>
                </a:solidFill>
                <a:latin typeface="Montserrat Semi-Bold Bold"/>
              </a:rPr>
              <a:t>Global Outreach</a:t>
            </a:r>
          </a:p>
        </p:txBody>
      </p:sp>
      <p:sp>
        <p:nvSpPr>
          <p:cNvPr id="7" name="TextBox 7"/>
          <p:cNvSpPr txBox="1"/>
          <p:nvPr/>
        </p:nvSpPr>
        <p:spPr>
          <a:xfrm>
            <a:off x="1009650" y="7832512"/>
            <a:ext cx="6305550" cy="1435008"/>
          </a:xfrm>
          <a:prstGeom prst="rect">
            <a:avLst/>
          </a:prstGeom>
        </p:spPr>
        <p:txBody>
          <a:bodyPr wrap="square" lIns="0" tIns="0" rIns="0" bIns="0" rtlCol="0" anchor="t">
            <a:spAutoFit/>
          </a:bodyPr>
          <a:lstStyle/>
          <a:p>
            <a:pPr>
              <a:lnSpc>
                <a:spcPts val="3919"/>
              </a:lnSpc>
            </a:pPr>
            <a:r>
              <a:rPr lang="en-US" dirty="0">
                <a:solidFill>
                  <a:srgbClr val="000000"/>
                </a:solidFill>
                <a:latin typeface="Open Sans"/>
              </a:rPr>
              <a:t>India Member - Alliance of International Business Lawyers</a:t>
            </a:r>
          </a:p>
          <a:p>
            <a:pPr>
              <a:lnSpc>
                <a:spcPts val="3919"/>
              </a:lnSpc>
            </a:pPr>
            <a:r>
              <a:rPr lang="en-US" u="sng" dirty="0">
                <a:solidFill>
                  <a:srgbClr val="000000"/>
                </a:solidFill>
                <a:latin typeface="Open Sans"/>
              </a:rPr>
              <a:t>https://www.alliuris.org</a:t>
            </a:r>
          </a:p>
          <a:p>
            <a:pPr>
              <a:lnSpc>
                <a:spcPts val="3919"/>
              </a:lnSpc>
            </a:pPr>
            <a:r>
              <a:rPr lang="en-US" dirty="0">
                <a:solidFill>
                  <a:srgbClr val="000000"/>
                </a:solidFill>
                <a:latin typeface="Open Sans"/>
              </a:rPr>
              <a:t>ILAN (International Legal Advocacy Network) </a:t>
            </a:r>
          </a:p>
        </p:txBody>
      </p:sp>
      <p:sp>
        <p:nvSpPr>
          <p:cNvPr id="8" name="TextBox 8"/>
          <p:cNvSpPr txBox="1"/>
          <p:nvPr/>
        </p:nvSpPr>
        <p:spPr>
          <a:xfrm>
            <a:off x="1028700" y="2900680"/>
            <a:ext cx="4203015" cy="1099820"/>
          </a:xfrm>
          <a:prstGeom prst="rect">
            <a:avLst/>
          </a:prstGeom>
        </p:spPr>
        <p:txBody>
          <a:bodyPr lIns="0" tIns="0" rIns="0" bIns="0" rtlCol="0" anchor="t">
            <a:spAutoFit/>
          </a:bodyPr>
          <a:lstStyle/>
          <a:p>
            <a:pPr>
              <a:lnSpc>
                <a:spcPts val="4480"/>
              </a:lnSpc>
            </a:pPr>
            <a:r>
              <a:rPr lang="en-US" sz="3200" dirty="0">
                <a:solidFill>
                  <a:srgbClr val="B47401"/>
                </a:solidFill>
                <a:latin typeface="Montserrat Semi-Bold"/>
              </a:rPr>
              <a:t>International Affiliations</a:t>
            </a:r>
          </a:p>
        </p:txBody>
      </p:sp>
      <p:pic>
        <p:nvPicPr>
          <p:cNvPr id="3074" name="Picture 2" descr="GLAWBUS">
            <a:hlinkClick r:id="rId5"/>
            <a:extLst>
              <a:ext uri="{FF2B5EF4-FFF2-40B4-BE49-F238E27FC236}">
                <a16:creationId xmlns:a16="http://schemas.microsoft.com/office/drawing/2014/main" id="{24DE4FF7-E534-4F63-E26C-D2071130AB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4917722"/>
            <a:ext cx="3962400" cy="114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66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4229100" cy="955753"/>
            <a:chOff x="0" y="0"/>
            <a:chExt cx="1052612" cy="323304"/>
          </a:xfrm>
        </p:grpSpPr>
        <p:sp>
          <p:nvSpPr>
            <p:cNvPr id="4" name="Freeform 4"/>
            <p:cNvSpPr/>
            <p:nvPr/>
          </p:nvSpPr>
          <p:spPr>
            <a:xfrm>
              <a:off x="0" y="0"/>
              <a:ext cx="1052612" cy="323304"/>
            </a:xfrm>
            <a:custGeom>
              <a:avLst/>
              <a:gdLst/>
              <a:ahLst/>
              <a:cxnLst/>
              <a:rect l="l" t="t" r="r" b="b"/>
              <a:pathLst>
                <a:path w="1052612" h="323304">
                  <a:moveTo>
                    <a:pt x="0" y="0"/>
                  </a:moveTo>
                  <a:lnTo>
                    <a:pt x="1052612" y="0"/>
                  </a:lnTo>
                  <a:lnTo>
                    <a:pt x="1052612" y="323304"/>
                  </a:lnTo>
                  <a:lnTo>
                    <a:pt x="0" y="323304"/>
                  </a:lnTo>
                  <a:close/>
                </a:path>
              </a:pathLst>
            </a:custGeom>
            <a:solidFill>
              <a:srgbClr val="B47401"/>
            </a:solidFill>
          </p:spPr>
          <p:txBody>
            <a:bodyPr/>
            <a:lstStyle/>
            <a:p>
              <a:endParaRPr lang="en-IN"/>
            </a:p>
          </p:txBody>
        </p:sp>
      </p:grpSp>
      <p:sp>
        <p:nvSpPr>
          <p:cNvPr id="5" name="TextBox 5"/>
          <p:cNvSpPr txBox="1"/>
          <p:nvPr/>
        </p:nvSpPr>
        <p:spPr>
          <a:xfrm>
            <a:off x="1206578" y="1146599"/>
            <a:ext cx="3898822" cy="641201"/>
          </a:xfrm>
          <a:prstGeom prst="rect">
            <a:avLst/>
          </a:prstGeom>
        </p:spPr>
        <p:txBody>
          <a:bodyPr wrap="square" lIns="0" tIns="0" rIns="0" bIns="0" rtlCol="0" anchor="t">
            <a:spAutoFit/>
          </a:bodyPr>
          <a:lstStyle/>
          <a:p>
            <a:pPr>
              <a:lnSpc>
                <a:spcPts val="5040"/>
              </a:lnSpc>
            </a:pPr>
            <a:r>
              <a:rPr lang="en-US" sz="3600" dirty="0">
                <a:solidFill>
                  <a:srgbClr val="FFFFFF"/>
                </a:solidFill>
                <a:latin typeface="Montserrat Semi-Bold Bold"/>
              </a:rPr>
              <a:t>Reach out to us: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5400" y="7429500"/>
            <a:ext cx="3944274" cy="2295525"/>
          </a:xfrm>
          <a:prstGeom prst="rect">
            <a:avLst/>
          </a:prstGeom>
        </p:spPr>
      </p:pic>
      <p:sp>
        <p:nvSpPr>
          <p:cNvPr id="2" name="TextBox 6">
            <a:extLst>
              <a:ext uri="{FF2B5EF4-FFF2-40B4-BE49-F238E27FC236}">
                <a16:creationId xmlns:a16="http://schemas.microsoft.com/office/drawing/2014/main" id="{80CFBC14-C960-8CCB-9D5A-CF04FD96A3F5}"/>
              </a:ext>
            </a:extLst>
          </p:cNvPr>
          <p:cNvSpPr txBox="1"/>
          <p:nvPr/>
        </p:nvSpPr>
        <p:spPr>
          <a:xfrm>
            <a:off x="1028700" y="2628900"/>
            <a:ext cx="8115300" cy="1964256"/>
          </a:xfrm>
          <a:prstGeom prst="rect">
            <a:avLst/>
          </a:prstGeom>
        </p:spPr>
        <p:txBody>
          <a:bodyPr lIns="0" tIns="0" rIns="0" bIns="0" rtlCol="0" anchor="t">
            <a:spAutoFit/>
          </a:bodyPr>
          <a:lstStyle/>
          <a:p>
            <a:pPr>
              <a:lnSpc>
                <a:spcPts val="3920"/>
              </a:lnSpc>
            </a:pPr>
            <a:r>
              <a:rPr lang="en-US" sz="2800" dirty="0">
                <a:solidFill>
                  <a:srgbClr val="242424"/>
                </a:solidFill>
                <a:latin typeface="Montserrat Semi-Bold Bold"/>
              </a:rPr>
              <a:t>Head Office: </a:t>
            </a:r>
          </a:p>
          <a:p>
            <a:pPr>
              <a:lnSpc>
                <a:spcPts val="3920"/>
              </a:lnSpc>
            </a:pPr>
            <a:r>
              <a:rPr lang="en-US" sz="2800" dirty="0">
                <a:solidFill>
                  <a:srgbClr val="242424"/>
                </a:solidFill>
                <a:latin typeface="Montserrat"/>
              </a:rPr>
              <a:t>405 &amp; 405A, Rectangle One - 4th Floor</a:t>
            </a:r>
          </a:p>
          <a:p>
            <a:pPr>
              <a:lnSpc>
                <a:spcPts val="3920"/>
              </a:lnSpc>
            </a:pPr>
            <a:r>
              <a:rPr lang="en-US" sz="2800" dirty="0">
                <a:solidFill>
                  <a:srgbClr val="242424"/>
                </a:solidFill>
                <a:latin typeface="Montserrat"/>
              </a:rPr>
              <a:t>Saket District Centre, Saket</a:t>
            </a:r>
          </a:p>
          <a:p>
            <a:pPr>
              <a:lnSpc>
                <a:spcPts val="3919"/>
              </a:lnSpc>
            </a:pPr>
            <a:r>
              <a:rPr lang="en-US" sz="2800" dirty="0">
                <a:solidFill>
                  <a:srgbClr val="242424"/>
                </a:solidFill>
                <a:latin typeface="Montserrat"/>
              </a:rPr>
              <a:t>New Delhi - 110017</a:t>
            </a:r>
          </a:p>
        </p:txBody>
      </p:sp>
      <p:sp>
        <p:nvSpPr>
          <p:cNvPr id="9" name="TextBox 7">
            <a:extLst>
              <a:ext uri="{FF2B5EF4-FFF2-40B4-BE49-F238E27FC236}">
                <a16:creationId xmlns:a16="http://schemas.microsoft.com/office/drawing/2014/main" id="{6C7F13E9-A89D-CEF6-CBF3-687E2F8DEB83}"/>
              </a:ext>
            </a:extLst>
          </p:cNvPr>
          <p:cNvSpPr txBox="1"/>
          <p:nvPr/>
        </p:nvSpPr>
        <p:spPr>
          <a:xfrm>
            <a:off x="1038639" y="5352683"/>
            <a:ext cx="15049500" cy="963982"/>
          </a:xfrm>
          <a:prstGeom prst="rect">
            <a:avLst/>
          </a:prstGeom>
        </p:spPr>
        <p:txBody>
          <a:bodyPr wrap="square" lIns="0" tIns="0" rIns="0" bIns="0" rtlCol="0" anchor="t">
            <a:spAutoFit/>
          </a:bodyPr>
          <a:lstStyle/>
          <a:p>
            <a:pPr>
              <a:lnSpc>
                <a:spcPts val="3920"/>
              </a:lnSpc>
            </a:pPr>
            <a:r>
              <a:rPr lang="en-US" sz="2800" dirty="0">
                <a:solidFill>
                  <a:srgbClr val="242424"/>
                </a:solidFill>
                <a:latin typeface="Montserrat Semi-Bold Bold"/>
              </a:rPr>
              <a:t>Other Offices: </a:t>
            </a:r>
          </a:p>
          <a:p>
            <a:pPr>
              <a:lnSpc>
                <a:spcPts val="3920"/>
              </a:lnSpc>
            </a:pPr>
            <a:r>
              <a:rPr lang="en-US" sz="2800" dirty="0">
                <a:solidFill>
                  <a:srgbClr val="242424"/>
                </a:solidFill>
                <a:latin typeface="Montserrat"/>
              </a:rPr>
              <a:t>Mumbai | Bengaluru | Chennai | Hyderabad | Patna | Ahmedabad | Ranchi </a:t>
            </a:r>
            <a:endParaRPr lang="en-US" sz="2799" dirty="0">
              <a:solidFill>
                <a:srgbClr val="242424"/>
              </a:solidFill>
              <a:latin typeface="Montserrat"/>
            </a:endParaRPr>
          </a:p>
        </p:txBody>
      </p:sp>
      <p:sp>
        <p:nvSpPr>
          <p:cNvPr id="10" name="TextBox 6">
            <a:extLst>
              <a:ext uri="{FF2B5EF4-FFF2-40B4-BE49-F238E27FC236}">
                <a16:creationId xmlns:a16="http://schemas.microsoft.com/office/drawing/2014/main" id="{FCCDD84B-8EC4-D506-51ED-A67095365BAE}"/>
              </a:ext>
            </a:extLst>
          </p:cNvPr>
          <p:cNvSpPr txBox="1"/>
          <p:nvPr/>
        </p:nvSpPr>
        <p:spPr>
          <a:xfrm>
            <a:off x="1028700" y="6926774"/>
            <a:ext cx="12877800" cy="2464329"/>
          </a:xfrm>
          <a:prstGeom prst="rect">
            <a:avLst/>
          </a:prstGeom>
        </p:spPr>
        <p:txBody>
          <a:bodyPr wrap="square" lIns="0" tIns="0" rIns="0" bIns="0" rtlCol="0" anchor="t">
            <a:spAutoFit/>
          </a:bodyPr>
          <a:lstStyle/>
          <a:p>
            <a:pPr>
              <a:lnSpc>
                <a:spcPts val="3919"/>
              </a:lnSpc>
            </a:pPr>
            <a:r>
              <a:rPr lang="en-US" sz="2799" b="1" dirty="0">
                <a:solidFill>
                  <a:srgbClr val="242424"/>
                </a:solidFill>
                <a:latin typeface="Montserrat Bold"/>
              </a:rPr>
              <a:t>Website</a:t>
            </a:r>
            <a:r>
              <a:rPr lang="en-US" sz="2799" dirty="0">
                <a:solidFill>
                  <a:srgbClr val="242424"/>
                </a:solidFill>
                <a:latin typeface="Montserrat Bold"/>
              </a:rPr>
              <a:t>: </a:t>
            </a:r>
            <a:r>
              <a:rPr lang="en-US" sz="2799" u="sng" dirty="0">
                <a:solidFill>
                  <a:srgbClr val="242424"/>
                </a:solidFill>
                <a:latin typeface="Montserrat"/>
              </a:rPr>
              <a:t>https://www.hammurabisolomon.in/</a:t>
            </a:r>
          </a:p>
          <a:p>
            <a:pPr>
              <a:lnSpc>
                <a:spcPts val="3919"/>
              </a:lnSpc>
            </a:pPr>
            <a:endParaRPr lang="en-US" sz="2799" u="sng" dirty="0">
              <a:solidFill>
                <a:srgbClr val="242424"/>
              </a:solidFill>
              <a:latin typeface="Montserrat"/>
            </a:endParaRPr>
          </a:p>
          <a:p>
            <a:pPr>
              <a:lnSpc>
                <a:spcPts val="3919"/>
              </a:lnSpc>
            </a:pPr>
            <a:r>
              <a:rPr lang="en-US" sz="2799" b="1" dirty="0">
                <a:solidFill>
                  <a:srgbClr val="242424"/>
                </a:solidFill>
                <a:latin typeface="Montserrat Bold"/>
              </a:rPr>
              <a:t>Email:</a:t>
            </a:r>
            <a:r>
              <a:rPr lang="en-US" sz="2799" b="1" dirty="0">
                <a:solidFill>
                  <a:srgbClr val="242424"/>
                </a:solidFill>
                <a:latin typeface="Montserrat"/>
              </a:rPr>
              <a:t> </a:t>
            </a:r>
            <a:r>
              <a:rPr lang="en-US" sz="2799" dirty="0">
                <a:solidFill>
                  <a:srgbClr val="242424"/>
                </a:solidFill>
                <a:latin typeface="Montserrat"/>
              </a:rPr>
              <a:t>mailadm@hammurabisolomon.com</a:t>
            </a:r>
          </a:p>
          <a:p>
            <a:pPr>
              <a:lnSpc>
                <a:spcPts val="3919"/>
              </a:lnSpc>
            </a:pPr>
            <a:endParaRPr lang="en-US" sz="2799" dirty="0">
              <a:solidFill>
                <a:srgbClr val="242424"/>
              </a:solidFill>
              <a:latin typeface="Montserrat"/>
            </a:endParaRPr>
          </a:p>
          <a:p>
            <a:pPr>
              <a:lnSpc>
                <a:spcPts val="3920"/>
              </a:lnSpc>
            </a:pPr>
            <a:r>
              <a:rPr lang="en-US" sz="2799" b="1" dirty="0">
                <a:solidFill>
                  <a:srgbClr val="242424"/>
                </a:solidFill>
                <a:latin typeface="Montserrat Bold"/>
              </a:rPr>
              <a:t>Phone:</a:t>
            </a:r>
            <a:r>
              <a:rPr lang="en-US" sz="2799" b="1" dirty="0">
                <a:solidFill>
                  <a:srgbClr val="242424"/>
                </a:solidFill>
                <a:latin typeface="Montserrat"/>
              </a:rPr>
              <a:t> </a:t>
            </a:r>
            <a:r>
              <a:rPr lang="en-US" sz="2799" dirty="0">
                <a:solidFill>
                  <a:srgbClr val="242424"/>
                </a:solidFill>
                <a:latin typeface="Montserrat"/>
              </a:rPr>
              <a:t>(+91-11) 4155 1825</a:t>
            </a:r>
            <a:endParaRPr lang="en-US" sz="2799" u="sng" dirty="0">
              <a:solidFill>
                <a:srgbClr val="242424"/>
              </a:solidFill>
              <a:latin typeface="Montserrat"/>
            </a:endParaRPr>
          </a:p>
        </p:txBody>
      </p:sp>
    </p:spTree>
    <p:extLst>
      <p:ext uri="{BB962C8B-B14F-4D97-AF65-F5344CB8AC3E}">
        <p14:creationId xmlns:p14="http://schemas.microsoft.com/office/powerpoint/2010/main" val="56520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283794" cy="955753"/>
            <a:chOff x="0" y="0"/>
            <a:chExt cx="1787357" cy="323304"/>
          </a:xfrm>
        </p:grpSpPr>
        <p:sp>
          <p:nvSpPr>
            <p:cNvPr id="3" name="Freeform 3"/>
            <p:cNvSpPr/>
            <p:nvPr/>
          </p:nvSpPr>
          <p:spPr>
            <a:xfrm>
              <a:off x="0" y="0"/>
              <a:ext cx="1787357" cy="323304"/>
            </a:xfrm>
            <a:custGeom>
              <a:avLst/>
              <a:gdLst/>
              <a:ahLst/>
              <a:cxnLst/>
              <a:rect l="l" t="t" r="r" b="b"/>
              <a:pathLst>
                <a:path w="1787357" h="323304">
                  <a:moveTo>
                    <a:pt x="0" y="0"/>
                  </a:moveTo>
                  <a:lnTo>
                    <a:pt x="1787357" y="0"/>
                  </a:lnTo>
                  <a:lnTo>
                    <a:pt x="1787357"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00090" y="1166534"/>
            <a:ext cx="5012403" cy="613410"/>
          </a:xfrm>
          <a:prstGeom prst="rect">
            <a:avLst/>
          </a:prstGeom>
        </p:spPr>
        <p:txBody>
          <a:bodyPr lIns="0" tIns="0" rIns="0" bIns="0" rtlCol="0" anchor="t">
            <a:spAutoFit/>
          </a:bodyPr>
          <a:lstStyle/>
          <a:p>
            <a:pPr>
              <a:lnSpc>
                <a:spcPts val="5040"/>
              </a:lnSpc>
            </a:pPr>
            <a:r>
              <a:rPr lang="en-US" sz="3600">
                <a:solidFill>
                  <a:srgbClr val="FFFFFF"/>
                </a:solidFill>
                <a:latin typeface="Montserrat Semi-Bold Bold"/>
              </a:rPr>
              <a:t>Why H&amp;S Partners?</a:t>
            </a:r>
          </a:p>
        </p:txBody>
      </p:sp>
      <p:sp>
        <p:nvSpPr>
          <p:cNvPr id="5" name="TextBox 5"/>
          <p:cNvSpPr txBox="1"/>
          <p:nvPr/>
        </p:nvSpPr>
        <p:spPr>
          <a:xfrm>
            <a:off x="1028700" y="2332673"/>
            <a:ext cx="16230600" cy="6311265"/>
          </a:xfrm>
          <a:prstGeom prst="rect">
            <a:avLst/>
          </a:prstGeom>
        </p:spPr>
        <p:txBody>
          <a:bodyPr lIns="0" tIns="0" rIns="0" bIns="0" rtlCol="0" anchor="t">
            <a:spAutoFit/>
          </a:bodyPr>
          <a:lstStyle/>
          <a:p>
            <a:pPr marL="777240" lvl="1" indent="-388620">
              <a:lnSpc>
                <a:spcPts val="7200"/>
              </a:lnSpc>
              <a:buFont typeface="Arial"/>
              <a:buChar char="•"/>
            </a:pPr>
            <a:r>
              <a:rPr lang="en-US" sz="3600" dirty="0">
                <a:solidFill>
                  <a:srgbClr val="242424"/>
                </a:solidFill>
                <a:latin typeface="Montserrat"/>
              </a:rPr>
              <a:t>We closely work with our clients by understanding their business.</a:t>
            </a:r>
          </a:p>
          <a:p>
            <a:pPr marL="777240" lvl="1" indent="-388620">
              <a:lnSpc>
                <a:spcPts val="7200"/>
              </a:lnSpc>
              <a:buFont typeface="Arial"/>
              <a:buChar char="•"/>
            </a:pPr>
            <a:r>
              <a:rPr lang="en-US" sz="3600" dirty="0">
                <a:solidFill>
                  <a:srgbClr val="242424"/>
                </a:solidFill>
                <a:latin typeface="Montserrat"/>
              </a:rPr>
              <a:t>We provide practical, relevant and tailored advice. </a:t>
            </a:r>
          </a:p>
          <a:p>
            <a:pPr marL="777240" lvl="1" indent="-388620">
              <a:lnSpc>
                <a:spcPts val="7200"/>
              </a:lnSpc>
              <a:buFont typeface="Arial"/>
              <a:buChar char="•"/>
            </a:pPr>
            <a:r>
              <a:rPr lang="en-US" sz="3600" dirty="0">
                <a:solidFill>
                  <a:srgbClr val="242424"/>
                </a:solidFill>
                <a:latin typeface="Montserrat"/>
              </a:rPr>
              <a:t>We maintain high standard of ethics and professionalism.</a:t>
            </a:r>
          </a:p>
          <a:p>
            <a:pPr marL="777240" lvl="1" indent="-388620">
              <a:lnSpc>
                <a:spcPts val="7200"/>
              </a:lnSpc>
              <a:buFont typeface="Arial"/>
              <a:buChar char="•"/>
            </a:pPr>
            <a:r>
              <a:rPr lang="en-US" sz="3600" dirty="0">
                <a:solidFill>
                  <a:srgbClr val="242424"/>
                </a:solidFill>
                <a:latin typeface="Montserrat"/>
              </a:rPr>
              <a:t>We deliver bespoke solutions with highest level of quality, confidentiality and integrity. </a:t>
            </a:r>
          </a:p>
          <a:p>
            <a:pPr marL="777240" lvl="1" indent="-388620">
              <a:lnSpc>
                <a:spcPts val="7200"/>
              </a:lnSpc>
              <a:buFont typeface="Arial"/>
              <a:buChar char="•"/>
            </a:pPr>
            <a:r>
              <a:rPr lang="en-US" sz="3600" dirty="0">
                <a:solidFill>
                  <a:srgbClr val="242424"/>
                </a:solidFill>
                <a:latin typeface="Montserrat"/>
              </a:rPr>
              <a:t>We ensure client satisfaction by in-time solutions, exercising greater insights to understand the clients sectors.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5000788" cy="955753"/>
            <a:chOff x="0" y="0"/>
            <a:chExt cx="1691625" cy="323304"/>
          </a:xfrm>
        </p:grpSpPr>
        <p:sp>
          <p:nvSpPr>
            <p:cNvPr id="3" name="Freeform 3"/>
            <p:cNvSpPr/>
            <p:nvPr/>
          </p:nvSpPr>
          <p:spPr>
            <a:xfrm>
              <a:off x="0" y="0"/>
              <a:ext cx="1691625" cy="323304"/>
            </a:xfrm>
            <a:custGeom>
              <a:avLst/>
              <a:gdLst/>
              <a:ahLst/>
              <a:cxnLst/>
              <a:rect l="l" t="t" r="r" b="b"/>
              <a:pathLst>
                <a:path w="1691625" h="323304">
                  <a:moveTo>
                    <a:pt x="0" y="0"/>
                  </a:moveTo>
                  <a:lnTo>
                    <a:pt x="1691625" y="0"/>
                  </a:lnTo>
                  <a:lnTo>
                    <a:pt x="1691625"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4775785" cy="613410"/>
          </a:xfrm>
          <a:prstGeom prst="rect">
            <a:avLst/>
          </a:prstGeom>
        </p:spPr>
        <p:txBody>
          <a:bodyPr lIns="0" tIns="0" rIns="0" bIns="0" rtlCol="0" anchor="t">
            <a:spAutoFit/>
          </a:bodyPr>
          <a:lstStyle/>
          <a:p>
            <a:pPr>
              <a:lnSpc>
                <a:spcPts val="5040"/>
              </a:lnSpc>
            </a:pPr>
            <a:r>
              <a:rPr lang="en-US" sz="3600">
                <a:solidFill>
                  <a:srgbClr val="FFFFFF"/>
                </a:solidFill>
                <a:latin typeface="Montserrat Semi-Bold Bold"/>
              </a:rPr>
              <a:t>Our Methodology</a:t>
            </a:r>
          </a:p>
        </p:txBody>
      </p:sp>
      <p:sp>
        <p:nvSpPr>
          <p:cNvPr id="5" name="TextBox 5"/>
          <p:cNvSpPr txBox="1"/>
          <p:nvPr/>
        </p:nvSpPr>
        <p:spPr>
          <a:xfrm>
            <a:off x="1028700" y="2032635"/>
            <a:ext cx="16230600" cy="7225665"/>
          </a:xfrm>
          <a:prstGeom prst="rect">
            <a:avLst/>
          </a:prstGeom>
        </p:spPr>
        <p:txBody>
          <a:bodyPr lIns="0" tIns="0" rIns="0" bIns="0" rtlCol="0" anchor="t">
            <a:spAutoFit/>
          </a:bodyPr>
          <a:lstStyle/>
          <a:p>
            <a:pPr marL="777240" lvl="1" indent="-388620">
              <a:lnSpc>
                <a:spcPts val="7200"/>
              </a:lnSpc>
              <a:buFont typeface="Arial"/>
              <a:buChar char="•"/>
            </a:pPr>
            <a:r>
              <a:rPr lang="en-US" sz="3600" dirty="0">
                <a:solidFill>
                  <a:srgbClr val="242424"/>
                </a:solidFill>
                <a:latin typeface="Montserrat"/>
              </a:rPr>
              <a:t>Strategize a concrete action plan</a:t>
            </a:r>
          </a:p>
          <a:p>
            <a:pPr marL="777240" lvl="1" indent="-388620">
              <a:lnSpc>
                <a:spcPts val="7200"/>
              </a:lnSpc>
              <a:buFont typeface="Arial"/>
              <a:buChar char="•"/>
            </a:pPr>
            <a:r>
              <a:rPr lang="en-US" sz="3600" dirty="0">
                <a:solidFill>
                  <a:srgbClr val="242424"/>
                </a:solidFill>
                <a:latin typeface="Montserrat"/>
              </a:rPr>
              <a:t>Statutory knowledge backed by 360-degree understanding of client's business needs</a:t>
            </a:r>
          </a:p>
          <a:p>
            <a:pPr marL="777240" lvl="1" indent="-388620">
              <a:lnSpc>
                <a:spcPts val="7200"/>
              </a:lnSpc>
              <a:buFont typeface="Arial"/>
              <a:buChar char="•"/>
            </a:pPr>
            <a:r>
              <a:rPr lang="en-US" sz="3600" dirty="0">
                <a:solidFill>
                  <a:srgbClr val="242424"/>
                </a:solidFill>
                <a:latin typeface="Montserrat"/>
              </a:rPr>
              <a:t>Multidisciplinary team to bring in holistic approach</a:t>
            </a:r>
          </a:p>
          <a:p>
            <a:pPr marL="777240" lvl="1" indent="-388620">
              <a:lnSpc>
                <a:spcPts val="7200"/>
              </a:lnSpc>
              <a:buFont typeface="Arial"/>
              <a:buChar char="•"/>
            </a:pPr>
            <a:r>
              <a:rPr lang="en-US" sz="3600" dirty="0">
                <a:solidFill>
                  <a:srgbClr val="242424"/>
                </a:solidFill>
                <a:latin typeface="Montserrat"/>
              </a:rPr>
              <a:t>Each transaction driven by Senior Partners</a:t>
            </a:r>
          </a:p>
          <a:p>
            <a:pPr marL="777240" lvl="1" indent="-388620">
              <a:lnSpc>
                <a:spcPts val="7200"/>
              </a:lnSpc>
              <a:buFont typeface="Arial"/>
              <a:buChar char="•"/>
            </a:pPr>
            <a:r>
              <a:rPr lang="en-US" sz="3600" dirty="0">
                <a:solidFill>
                  <a:srgbClr val="242424"/>
                </a:solidFill>
                <a:latin typeface="Montserrat"/>
              </a:rPr>
              <a:t>Effective delivery and execution</a:t>
            </a:r>
          </a:p>
          <a:p>
            <a:pPr marL="777240" lvl="1" indent="-388620">
              <a:lnSpc>
                <a:spcPts val="7200"/>
              </a:lnSpc>
              <a:buFont typeface="Arial"/>
              <a:buChar char="•"/>
            </a:pPr>
            <a:r>
              <a:rPr lang="en-US" sz="3600" dirty="0">
                <a:solidFill>
                  <a:srgbClr val="242424"/>
                </a:solidFill>
                <a:latin typeface="Montserrat"/>
              </a:rPr>
              <a:t>Transparency &amp; coordination with client's team</a:t>
            </a:r>
          </a:p>
          <a:p>
            <a:pPr marL="777240" lvl="1" indent="-388620">
              <a:lnSpc>
                <a:spcPts val="7200"/>
              </a:lnSpc>
              <a:buFont typeface="Arial"/>
              <a:buChar char="•"/>
            </a:pPr>
            <a:r>
              <a:rPr lang="en-US" sz="3600" dirty="0">
                <a:solidFill>
                  <a:srgbClr val="242424"/>
                </a:solidFill>
                <a:latin typeface="Montserrat"/>
              </a:rPr>
              <a:t>Post assignment assistance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028700"/>
            <a:ext cx="5133767" cy="955753"/>
            <a:chOff x="0" y="0"/>
            <a:chExt cx="1736608" cy="323304"/>
          </a:xfrm>
        </p:grpSpPr>
        <p:sp>
          <p:nvSpPr>
            <p:cNvPr id="3" name="Freeform 3"/>
            <p:cNvSpPr/>
            <p:nvPr/>
          </p:nvSpPr>
          <p:spPr>
            <a:xfrm>
              <a:off x="0" y="0"/>
              <a:ext cx="1736608" cy="323304"/>
            </a:xfrm>
            <a:custGeom>
              <a:avLst/>
              <a:gdLst/>
              <a:ahLst/>
              <a:cxnLst/>
              <a:rect l="l" t="t" r="r" b="b"/>
              <a:pathLst>
                <a:path w="1736608" h="323304">
                  <a:moveTo>
                    <a:pt x="0" y="0"/>
                  </a:moveTo>
                  <a:lnTo>
                    <a:pt x="1736608" y="0"/>
                  </a:lnTo>
                  <a:lnTo>
                    <a:pt x="1736608" y="323304"/>
                  </a:lnTo>
                  <a:lnTo>
                    <a:pt x="0" y="323304"/>
                  </a:lnTo>
                  <a:close/>
                </a:path>
              </a:pathLst>
            </a:custGeom>
            <a:solidFill>
              <a:srgbClr val="B47401"/>
            </a:solidFill>
          </p:spPr>
          <p:txBody>
            <a:bodyPr/>
            <a:lstStyle/>
            <a:p>
              <a:endParaRPr lang="en-IN"/>
            </a:p>
          </p:txBody>
        </p:sp>
      </p:grpSp>
      <p:grpSp>
        <p:nvGrpSpPr>
          <p:cNvPr id="4" name="Group 4"/>
          <p:cNvGrpSpPr/>
          <p:nvPr/>
        </p:nvGrpSpPr>
        <p:grpSpPr>
          <a:xfrm>
            <a:off x="5261027" y="2210318"/>
            <a:ext cx="3882973" cy="4673549"/>
            <a:chOff x="0" y="0"/>
            <a:chExt cx="1313500" cy="1580929"/>
          </a:xfrm>
        </p:grpSpPr>
        <p:sp>
          <p:nvSpPr>
            <p:cNvPr id="5" name="Freeform 5"/>
            <p:cNvSpPr/>
            <p:nvPr/>
          </p:nvSpPr>
          <p:spPr>
            <a:xfrm>
              <a:off x="0" y="0"/>
              <a:ext cx="1313500" cy="1580929"/>
            </a:xfrm>
            <a:custGeom>
              <a:avLst/>
              <a:gdLst/>
              <a:ahLst/>
              <a:cxnLst/>
              <a:rect l="l" t="t" r="r" b="b"/>
              <a:pathLst>
                <a:path w="1313500" h="1580929">
                  <a:moveTo>
                    <a:pt x="0" y="0"/>
                  </a:moveTo>
                  <a:lnTo>
                    <a:pt x="1313500" y="0"/>
                  </a:lnTo>
                  <a:lnTo>
                    <a:pt x="1313500" y="1580929"/>
                  </a:lnTo>
                  <a:lnTo>
                    <a:pt x="0" y="1580929"/>
                  </a:lnTo>
                  <a:close/>
                </a:path>
              </a:pathLst>
            </a:custGeom>
            <a:solidFill>
              <a:srgbClr val="B47401">
                <a:alpha val="80000"/>
              </a:srgbClr>
            </a:solidFill>
          </p:spPr>
          <p:txBody>
            <a:bodyPr/>
            <a:lstStyle/>
            <a:p>
              <a:endParaRPr lang="en-IN"/>
            </a:p>
          </p:txBody>
        </p:sp>
      </p:grpSp>
      <p:grpSp>
        <p:nvGrpSpPr>
          <p:cNvPr id="6" name="Group 6"/>
          <p:cNvGrpSpPr/>
          <p:nvPr/>
        </p:nvGrpSpPr>
        <p:grpSpPr>
          <a:xfrm>
            <a:off x="1028700" y="2210318"/>
            <a:ext cx="4123771" cy="4673549"/>
            <a:chOff x="0" y="0"/>
            <a:chExt cx="1394955" cy="1580929"/>
          </a:xfrm>
        </p:grpSpPr>
        <p:sp>
          <p:nvSpPr>
            <p:cNvPr id="7" name="Freeform 7"/>
            <p:cNvSpPr/>
            <p:nvPr/>
          </p:nvSpPr>
          <p:spPr>
            <a:xfrm>
              <a:off x="0" y="0"/>
              <a:ext cx="1394955" cy="1580929"/>
            </a:xfrm>
            <a:custGeom>
              <a:avLst/>
              <a:gdLst/>
              <a:ahLst/>
              <a:cxnLst/>
              <a:rect l="l" t="t" r="r" b="b"/>
              <a:pathLst>
                <a:path w="1394955" h="1580929">
                  <a:moveTo>
                    <a:pt x="0" y="0"/>
                  </a:moveTo>
                  <a:lnTo>
                    <a:pt x="1394955" y="0"/>
                  </a:lnTo>
                  <a:lnTo>
                    <a:pt x="1394955" y="1580929"/>
                  </a:lnTo>
                  <a:lnTo>
                    <a:pt x="0" y="1580929"/>
                  </a:lnTo>
                  <a:close/>
                </a:path>
              </a:pathLst>
            </a:custGeom>
            <a:solidFill>
              <a:srgbClr val="B47401">
                <a:alpha val="89804"/>
              </a:srgbClr>
            </a:solidFill>
          </p:spPr>
          <p:txBody>
            <a:bodyPr/>
            <a:lstStyle/>
            <a:p>
              <a:endParaRPr lang="en-IN"/>
            </a:p>
          </p:txBody>
        </p:sp>
      </p:grpSp>
      <p:grpSp>
        <p:nvGrpSpPr>
          <p:cNvPr id="8" name="Group 8"/>
          <p:cNvGrpSpPr/>
          <p:nvPr/>
        </p:nvGrpSpPr>
        <p:grpSpPr>
          <a:xfrm>
            <a:off x="13309012" y="2210318"/>
            <a:ext cx="3993658" cy="4673549"/>
            <a:chOff x="0" y="0"/>
            <a:chExt cx="1350941" cy="1580929"/>
          </a:xfrm>
        </p:grpSpPr>
        <p:sp>
          <p:nvSpPr>
            <p:cNvPr id="9" name="Freeform 9"/>
            <p:cNvSpPr/>
            <p:nvPr/>
          </p:nvSpPr>
          <p:spPr>
            <a:xfrm>
              <a:off x="0" y="0"/>
              <a:ext cx="1350941" cy="1580929"/>
            </a:xfrm>
            <a:custGeom>
              <a:avLst/>
              <a:gdLst/>
              <a:ahLst/>
              <a:cxnLst/>
              <a:rect l="l" t="t" r="r" b="b"/>
              <a:pathLst>
                <a:path w="1350941" h="1580929">
                  <a:moveTo>
                    <a:pt x="0" y="0"/>
                  </a:moveTo>
                  <a:lnTo>
                    <a:pt x="1350941" y="0"/>
                  </a:lnTo>
                  <a:lnTo>
                    <a:pt x="1350941" y="1580929"/>
                  </a:lnTo>
                  <a:lnTo>
                    <a:pt x="0" y="1580929"/>
                  </a:lnTo>
                  <a:close/>
                </a:path>
              </a:pathLst>
            </a:custGeom>
            <a:solidFill>
              <a:srgbClr val="B47401">
                <a:alpha val="60000"/>
              </a:srgbClr>
            </a:solidFill>
          </p:spPr>
          <p:txBody>
            <a:bodyPr/>
            <a:lstStyle/>
            <a:p>
              <a:endParaRPr lang="en-IN"/>
            </a:p>
          </p:txBody>
        </p:sp>
      </p:grpSp>
      <p:grpSp>
        <p:nvGrpSpPr>
          <p:cNvPr id="10" name="Group 10"/>
          <p:cNvGrpSpPr/>
          <p:nvPr/>
        </p:nvGrpSpPr>
        <p:grpSpPr>
          <a:xfrm>
            <a:off x="9251362" y="2210318"/>
            <a:ext cx="3970908" cy="4673549"/>
            <a:chOff x="0" y="0"/>
            <a:chExt cx="1343245" cy="1580929"/>
          </a:xfrm>
        </p:grpSpPr>
        <p:sp>
          <p:nvSpPr>
            <p:cNvPr id="11" name="Freeform 11"/>
            <p:cNvSpPr/>
            <p:nvPr/>
          </p:nvSpPr>
          <p:spPr>
            <a:xfrm>
              <a:off x="0" y="0"/>
              <a:ext cx="1343245" cy="1580929"/>
            </a:xfrm>
            <a:custGeom>
              <a:avLst/>
              <a:gdLst/>
              <a:ahLst/>
              <a:cxnLst/>
              <a:rect l="l" t="t" r="r" b="b"/>
              <a:pathLst>
                <a:path w="1343245" h="1580929">
                  <a:moveTo>
                    <a:pt x="0" y="0"/>
                  </a:moveTo>
                  <a:lnTo>
                    <a:pt x="1343245" y="0"/>
                  </a:lnTo>
                  <a:lnTo>
                    <a:pt x="1343245" y="1580929"/>
                  </a:lnTo>
                  <a:lnTo>
                    <a:pt x="0" y="1580929"/>
                  </a:lnTo>
                  <a:close/>
                </a:path>
              </a:pathLst>
            </a:custGeom>
            <a:solidFill>
              <a:srgbClr val="B47401">
                <a:alpha val="69804"/>
              </a:srgbClr>
            </a:solidFill>
          </p:spPr>
          <p:txBody>
            <a:bodyPr/>
            <a:lstStyle/>
            <a:p>
              <a:endParaRPr lang="en-IN"/>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01977" y="7091759"/>
            <a:ext cx="1532589" cy="488513"/>
          </a:xfrm>
          <a:prstGeom prst="rect">
            <a:avLst/>
          </a:prstGeom>
        </p:spPr>
      </p:pic>
      <p:sp>
        <p:nvSpPr>
          <p:cNvPr id="13" name="TextBox 13"/>
          <p:cNvSpPr txBox="1"/>
          <p:nvPr/>
        </p:nvSpPr>
        <p:spPr>
          <a:xfrm>
            <a:off x="1386682" y="1166534"/>
            <a:ext cx="4775785"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Key Practice Areas</a:t>
            </a:r>
          </a:p>
        </p:txBody>
      </p:sp>
      <p:sp>
        <p:nvSpPr>
          <p:cNvPr id="14" name="TextBox 14"/>
          <p:cNvSpPr txBox="1"/>
          <p:nvPr/>
        </p:nvSpPr>
        <p:spPr>
          <a:xfrm>
            <a:off x="1072071" y="5021612"/>
            <a:ext cx="4080400" cy="1462405"/>
          </a:xfrm>
          <a:prstGeom prst="rect">
            <a:avLst/>
          </a:prstGeom>
        </p:spPr>
        <p:txBody>
          <a:bodyPr lIns="0" tIns="0" rIns="0" bIns="0" rtlCol="0" anchor="t">
            <a:spAutoFit/>
          </a:bodyPr>
          <a:lstStyle/>
          <a:p>
            <a:pPr algn="ctr">
              <a:lnSpc>
                <a:spcPts val="3919"/>
              </a:lnSpc>
            </a:pPr>
            <a:r>
              <a:rPr lang="en-US" sz="2800" dirty="0">
                <a:solidFill>
                  <a:srgbClr val="FFFFFF"/>
                </a:solidFill>
                <a:latin typeface="Montserrat Semi-Bold Bold"/>
              </a:rPr>
              <a:t>Dispute Management Arbitration &amp; Litigation</a:t>
            </a:r>
          </a:p>
        </p:txBody>
      </p:sp>
      <p:sp>
        <p:nvSpPr>
          <p:cNvPr id="15" name="TextBox 15"/>
          <p:cNvSpPr txBox="1"/>
          <p:nvPr/>
        </p:nvSpPr>
        <p:spPr>
          <a:xfrm>
            <a:off x="5305591" y="5021612"/>
            <a:ext cx="3728661" cy="967105"/>
          </a:xfrm>
          <a:prstGeom prst="rect">
            <a:avLst/>
          </a:prstGeom>
        </p:spPr>
        <p:txBody>
          <a:bodyPr lIns="0" tIns="0" rIns="0" bIns="0" rtlCol="0" anchor="t">
            <a:spAutoFit/>
          </a:bodyPr>
          <a:lstStyle/>
          <a:p>
            <a:pPr algn="ctr">
              <a:lnSpc>
                <a:spcPts val="3919"/>
              </a:lnSpc>
            </a:pPr>
            <a:r>
              <a:rPr lang="en-US" sz="2800" dirty="0">
                <a:solidFill>
                  <a:srgbClr val="FFFFFF"/>
                </a:solidFill>
                <a:latin typeface="Montserrat Semi-Bold Bold"/>
              </a:rPr>
              <a:t>Corporate Commercial, M&amp;A</a:t>
            </a:r>
          </a:p>
        </p:txBody>
      </p:sp>
      <p:sp>
        <p:nvSpPr>
          <p:cNvPr id="16" name="TextBox 16"/>
          <p:cNvSpPr txBox="1"/>
          <p:nvPr/>
        </p:nvSpPr>
        <p:spPr>
          <a:xfrm>
            <a:off x="9251362" y="5021612"/>
            <a:ext cx="3906917" cy="967105"/>
          </a:xfrm>
          <a:prstGeom prst="rect">
            <a:avLst/>
          </a:prstGeom>
        </p:spPr>
        <p:txBody>
          <a:bodyPr lIns="0" tIns="0" rIns="0" bIns="0" rtlCol="0" anchor="t">
            <a:spAutoFit/>
          </a:bodyPr>
          <a:lstStyle/>
          <a:p>
            <a:pPr algn="ctr">
              <a:lnSpc>
                <a:spcPts val="3919"/>
              </a:lnSpc>
            </a:pPr>
            <a:r>
              <a:rPr lang="en-US" sz="2800" dirty="0">
                <a:solidFill>
                  <a:srgbClr val="FFFFFF"/>
                </a:solidFill>
                <a:latin typeface="Montserrat Semi-Bold Bold"/>
              </a:rPr>
              <a:t>Policy, Regulation &amp; Strategy </a:t>
            </a:r>
          </a:p>
        </p:txBody>
      </p:sp>
      <p:sp>
        <p:nvSpPr>
          <p:cNvPr id="17" name="TextBox 17"/>
          <p:cNvSpPr txBox="1"/>
          <p:nvPr/>
        </p:nvSpPr>
        <p:spPr>
          <a:xfrm>
            <a:off x="13380879" y="5021612"/>
            <a:ext cx="3763184" cy="1462405"/>
          </a:xfrm>
          <a:prstGeom prst="rect">
            <a:avLst/>
          </a:prstGeom>
        </p:spPr>
        <p:txBody>
          <a:bodyPr lIns="0" tIns="0" rIns="0" bIns="0" rtlCol="0" anchor="t">
            <a:spAutoFit/>
          </a:bodyPr>
          <a:lstStyle/>
          <a:p>
            <a:pPr algn="ctr">
              <a:lnSpc>
                <a:spcPts val="3919"/>
              </a:lnSpc>
            </a:pPr>
            <a:r>
              <a:rPr lang="en-US" sz="2800" dirty="0">
                <a:solidFill>
                  <a:srgbClr val="FFFFFF"/>
                </a:solidFill>
                <a:latin typeface="Montserrat Semi-Bold Bold"/>
              </a:rPr>
              <a:t>Infrastructure Projects &amp; Real Estate</a:t>
            </a:r>
          </a:p>
        </p:txBody>
      </p:sp>
      <p:sp>
        <p:nvSpPr>
          <p:cNvPr id="18" name="TextBox 18"/>
          <p:cNvSpPr txBox="1"/>
          <p:nvPr/>
        </p:nvSpPr>
        <p:spPr>
          <a:xfrm>
            <a:off x="2068850" y="2667722"/>
            <a:ext cx="2224779" cy="796500"/>
          </a:xfrm>
          <a:prstGeom prst="rect">
            <a:avLst/>
          </a:prstGeom>
        </p:spPr>
        <p:txBody>
          <a:bodyPr wrap="square" lIns="0" tIns="0" rIns="0" bIns="0" rtlCol="0" anchor="t">
            <a:spAutoFit/>
          </a:bodyPr>
          <a:lstStyle/>
          <a:p>
            <a:pPr algn="ctr">
              <a:lnSpc>
                <a:spcPts val="6719"/>
              </a:lnSpc>
            </a:pPr>
            <a:r>
              <a:rPr lang="en-US" sz="4800" dirty="0">
                <a:solidFill>
                  <a:srgbClr val="000000"/>
                </a:solidFill>
                <a:latin typeface="Montserrat Extra-Bold"/>
              </a:rPr>
              <a:t>$85B+</a:t>
            </a:r>
          </a:p>
        </p:txBody>
      </p:sp>
      <p:sp>
        <p:nvSpPr>
          <p:cNvPr id="19" name="TextBox 19"/>
          <p:cNvSpPr txBox="1"/>
          <p:nvPr/>
        </p:nvSpPr>
        <p:spPr>
          <a:xfrm>
            <a:off x="6158856" y="2667722"/>
            <a:ext cx="2375543" cy="796500"/>
          </a:xfrm>
          <a:prstGeom prst="rect">
            <a:avLst/>
          </a:prstGeom>
        </p:spPr>
        <p:txBody>
          <a:bodyPr wrap="square" lIns="0" tIns="0" rIns="0" bIns="0" rtlCol="0" anchor="t">
            <a:spAutoFit/>
          </a:bodyPr>
          <a:lstStyle/>
          <a:p>
            <a:pPr algn="ctr">
              <a:lnSpc>
                <a:spcPts val="6719"/>
              </a:lnSpc>
            </a:pPr>
            <a:r>
              <a:rPr lang="en-US" sz="4800" dirty="0">
                <a:solidFill>
                  <a:srgbClr val="000000"/>
                </a:solidFill>
                <a:latin typeface="Montserrat Extra-Bold"/>
              </a:rPr>
              <a:t>$60B+</a:t>
            </a:r>
          </a:p>
        </p:txBody>
      </p:sp>
      <p:sp>
        <p:nvSpPr>
          <p:cNvPr id="20" name="TextBox 20"/>
          <p:cNvSpPr txBox="1"/>
          <p:nvPr/>
        </p:nvSpPr>
        <p:spPr>
          <a:xfrm>
            <a:off x="14276410" y="2667722"/>
            <a:ext cx="2258990" cy="796500"/>
          </a:xfrm>
          <a:prstGeom prst="rect">
            <a:avLst/>
          </a:prstGeom>
        </p:spPr>
        <p:txBody>
          <a:bodyPr wrap="square" lIns="0" tIns="0" rIns="0" bIns="0" rtlCol="0" anchor="t">
            <a:spAutoFit/>
          </a:bodyPr>
          <a:lstStyle/>
          <a:p>
            <a:pPr algn="ctr">
              <a:lnSpc>
                <a:spcPts val="6719"/>
              </a:lnSpc>
            </a:pPr>
            <a:r>
              <a:rPr lang="en-US" sz="4800" dirty="0">
                <a:solidFill>
                  <a:srgbClr val="000000"/>
                </a:solidFill>
                <a:latin typeface="Montserrat Extra-Bold"/>
              </a:rPr>
              <a:t>$55B+</a:t>
            </a:r>
          </a:p>
        </p:txBody>
      </p:sp>
      <p:sp>
        <p:nvSpPr>
          <p:cNvPr id="21" name="TextBox 21"/>
          <p:cNvSpPr txBox="1"/>
          <p:nvPr/>
        </p:nvSpPr>
        <p:spPr>
          <a:xfrm>
            <a:off x="10597007" y="2667722"/>
            <a:ext cx="1374108" cy="796500"/>
          </a:xfrm>
          <a:prstGeom prst="rect">
            <a:avLst/>
          </a:prstGeom>
        </p:spPr>
        <p:txBody>
          <a:bodyPr wrap="square" lIns="0" tIns="0" rIns="0" bIns="0" rtlCol="0" anchor="t">
            <a:spAutoFit/>
          </a:bodyPr>
          <a:lstStyle/>
          <a:p>
            <a:pPr algn="ctr">
              <a:lnSpc>
                <a:spcPts val="6719"/>
              </a:lnSpc>
            </a:pPr>
            <a:r>
              <a:rPr lang="en-US" sz="4800" dirty="0">
                <a:solidFill>
                  <a:srgbClr val="000000"/>
                </a:solidFill>
                <a:latin typeface="Montserrat Extra-Bold"/>
              </a:rPr>
              <a:t>50+</a:t>
            </a:r>
          </a:p>
        </p:txBody>
      </p:sp>
      <p:sp>
        <p:nvSpPr>
          <p:cNvPr id="22" name="TextBox 22"/>
          <p:cNvSpPr txBox="1"/>
          <p:nvPr/>
        </p:nvSpPr>
        <p:spPr>
          <a:xfrm>
            <a:off x="1187308" y="3654316"/>
            <a:ext cx="3763184" cy="1076325"/>
          </a:xfrm>
          <a:prstGeom prst="rect">
            <a:avLst/>
          </a:prstGeom>
        </p:spPr>
        <p:txBody>
          <a:bodyPr lIns="0" tIns="0" rIns="0" bIns="0" rtlCol="0" anchor="t">
            <a:spAutoFit/>
          </a:bodyPr>
          <a:lstStyle/>
          <a:p>
            <a:pPr algn="ctr">
              <a:lnSpc>
                <a:spcPts val="2879"/>
              </a:lnSpc>
            </a:pPr>
            <a:r>
              <a:rPr lang="en-US" sz="2400" dirty="0">
                <a:solidFill>
                  <a:srgbClr val="000000"/>
                </a:solidFill>
                <a:latin typeface="Montserrat"/>
              </a:rPr>
              <a:t>aggregate value of Dispute Management claims</a:t>
            </a:r>
          </a:p>
        </p:txBody>
      </p:sp>
      <p:sp>
        <p:nvSpPr>
          <p:cNvPr id="23" name="TextBox 23"/>
          <p:cNvSpPr txBox="1"/>
          <p:nvPr/>
        </p:nvSpPr>
        <p:spPr>
          <a:xfrm>
            <a:off x="5261027" y="3654316"/>
            <a:ext cx="3817789" cy="1076325"/>
          </a:xfrm>
          <a:prstGeom prst="rect">
            <a:avLst/>
          </a:prstGeom>
        </p:spPr>
        <p:txBody>
          <a:bodyPr lIns="0" tIns="0" rIns="0" bIns="0" rtlCol="0" anchor="t">
            <a:spAutoFit/>
          </a:bodyPr>
          <a:lstStyle/>
          <a:p>
            <a:pPr algn="ctr">
              <a:lnSpc>
                <a:spcPts val="2879"/>
              </a:lnSpc>
            </a:pPr>
            <a:r>
              <a:rPr lang="en-US" sz="2400" dirty="0">
                <a:solidFill>
                  <a:srgbClr val="000000"/>
                </a:solidFill>
                <a:latin typeface="Montserrat"/>
              </a:rPr>
              <a:t>aggregate value of corporate commercial M&amp;A</a:t>
            </a:r>
          </a:p>
        </p:txBody>
      </p:sp>
      <p:sp>
        <p:nvSpPr>
          <p:cNvPr id="24" name="TextBox 24"/>
          <p:cNvSpPr txBox="1"/>
          <p:nvPr/>
        </p:nvSpPr>
        <p:spPr>
          <a:xfrm>
            <a:off x="13309012" y="3654316"/>
            <a:ext cx="3906917" cy="1076325"/>
          </a:xfrm>
          <a:prstGeom prst="rect">
            <a:avLst/>
          </a:prstGeom>
        </p:spPr>
        <p:txBody>
          <a:bodyPr lIns="0" tIns="0" rIns="0" bIns="0" rtlCol="0" anchor="t">
            <a:spAutoFit/>
          </a:bodyPr>
          <a:lstStyle/>
          <a:p>
            <a:pPr algn="ctr">
              <a:lnSpc>
                <a:spcPts val="2879"/>
              </a:lnSpc>
            </a:pPr>
            <a:r>
              <a:rPr lang="en-US" sz="2400">
                <a:solidFill>
                  <a:srgbClr val="000000"/>
                </a:solidFill>
                <a:latin typeface="Montserrat"/>
              </a:rPr>
              <a:t>aggregate value of Real Estate Project matters handled</a:t>
            </a:r>
          </a:p>
        </p:txBody>
      </p:sp>
      <p:sp>
        <p:nvSpPr>
          <p:cNvPr id="25" name="TextBox 25"/>
          <p:cNvSpPr txBox="1"/>
          <p:nvPr/>
        </p:nvSpPr>
        <p:spPr>
          <a:xfrm>
            <a:off x="9251362" y="3654316"/>
            <a:ext cx="3906917" cy="714375"/>
          </a:xfrm>
          <a:prstGeom prst="rect">
            <a:avLst/>
          </a:prstGeom>
        </p:spPr>
        <p:txBody>
          <a:bodyPr lIns="0" tIns="0" rIns="0" bIns="0" rtlCol="0" anchor="t">
            <a:spAutoFit/>
          </a:bodyPr>
          <a:lstStyle/>
          <a:p>
            <a:pPr algn="ctr">
              <a:lnSpc>
                <a:spcPts val="2879"/>
              </a:lnSpc>
            </a:pPr>
            <a:r>
              <a:rPr lang="en-US" sz="2400">
                <a:solidFill>
                  <a:srgbClr val="000000"/>
                </a:solidFill>
                <a:latin typeface="Montserrat"/>
              </a:rPr>
              <a:t>Policy &amp; Regulation mandates</a:t>
            </a:r>
          </a:p>
        </p:txBody>
      </p:sp>
      <p:sp>
        <p:nvSpPr>
          <p:cNvPr id="26" name="TextBox 26"/>
          <p:cNvSpPr txBox="1"/>
          <p:nvPr/>
        </p:nvSpPr>
        <p:spPr>
          <a:xfrm>
            <a:off x="705854" y="7740797"/>
            <a:ext cx="4345000" cy="2208553"/>
          </a:xfrm>
          <a:prstGeom prst="rect">
            <a:avLst/>
          </a:prstGeom>
        </p:spPr>
        <p:txBody>
          <a:bodyPr wrap="square" lIns="0" tIns="0" rIns="0" bIns="0" rtlCol="0" anchor="t">
            <a:spAutoFit/>
          </a:bodyPr>
          <a:lstStyle/>
          <a:p>
            <a:pPr algn="ctr">
              <a:lnSpc>
                <a:spcPts val="2879"/>
              </a:lnSpc>
            </a:pPr>
            <a:r>
              <a:rPr lang="en-US" sz="2400" dirty="0">
                <a:solidFill>
                  <a:srgbClr val="242424"/>
                </a:solidFill>
                <a:latin typeface="Montserrat Italics"/>
              </a:rPr>
              <a:t>Legal 500, Forbes India,</a:t>
            </a:r>
          </a:p>
          <a:p>
            <a:pPr algn="ctr">
              <a:lnSpc>
                <a:spcPts val="2879"/>
              </a:lnSpc>
            </a:pPr>
            <a:r>
              <a:rPr lang="en-US" sz="2400" dirty="0" err="1">
                <a:solidFill>
                  <a:srgbClr val="242424"/>
                </a:solidFill>
                <a:latin typeface="Montserrat Italics"/>
              </a:rPr>
              <a:t>BWLegal</a:t>
            </a:r>
            <a:r>
              <a:rPr lang="en-US" sz="2400" dirty="0">
                <a:solidFill>
                  <a:srgbClr val="242424"/>
                </a:solidFill>
                <a:latin typeface="Montserrat Italics"/>
              </a:rPr>
              <a:t> World</a:t>
            </a:r>
          </a:p>
          <a:p>
            <a:pPr algn="ctr">
              <a:lnSpc>
                <a:spcPts val="2879"/>
              </a:lnSpc>
            </a:pPr>
            <a:r>
              <a:rPr lang="en-US" sz="2400" dirty="0">
                <a:solidFill>
                  <a:srgbClr val="242424"/>
                </a:solidFill>
                <a:latin typeface="Montserrat Italics"/>
              </a:rPr>
              <a:t>Asian Law Profiles,</a:t>
            </a:r>
          </a:p>
          <a:p>
            <a:pPr algn="ctr">
              <a:lnSpc>
                <a:spcPts val="2879"/>
              </a:lnSpc>
            </a:pPr>
            <a:r>
              <a:rPr lang="en-US" sz="2400" dirty="0">
                <a:solidFill>
                  <a:srgbClr val="242424"/>
                </a:solidFill>
                <a:latin typeface="Montserrat Italics"/>
              </a:rPr>
              <a:t>Benchmark Litigation</a:t>
            </a:r>
          </a:p>
          <a:p>
            <a:pPr algn="ctr">
              <a:lnSpc>
                <a:spcPts val="2879"/>
              </a:lnSpc>
            </a:pPr>
            <a:r>
              <a:rPr lang="en-US" sz="2400" dirty="0">
                <a:solidFill>
                  <a:srgbClr val="242424"/>
                </a:solidFill>
                <a:latin typeface="Montserrat Italics"/>
              </a:rPr>
              <a:t>ACQ Global, Indian Legal Awards</a:t>
            </a:r>
          </a:p>
        </p:txBody>
      </p:sp>
      <p:sp>
        <p:nvSpPr>
          <p:cNvPr id="27" name="TextBox 27"/>
          <p:cNvSpPr txBox="1"/>
          <p:nvPr/>
        </p:nvSpPr>
        <p:spPr>
          <a:xfrm>
            <a:off x="4950817" y="7740797"/>
            <a:ext cx="4530631" cy="1836657"/>
          </a:xfrm>
          <a:prstGeom prst="rect">
            <a:avLst/>
          </a:prstGeom>
        </p:spPr>
        <p:txBody>
          <a:bodyPr lIns="0" tIns="0" rIns="0" bIns="0" rtlCol="0" anchor="t">
            <a:spAutoFit/>
          </a:bodyPr>
          <a:lstStyle/>
          <a:p>
            <a:pPr algn="ctr">
              <a:lnSpc>
                <a:spcPts val="2879"/>
              </a:lnSpc>
            </a:pPr>
            <a:r>
              <a:rPr lang="en-US" sz="2400" dirty="0">
                <a:solidFill>
                  <a:srgbClr val="242424"/>
                </a:solidFill>
                <a:latin typeface="Montserrat Italics"/>
              </a:rPr>
              <a:t>Legal 500, Forbes India</a:t>
            </a:r>
          </a:p>
          <a:p>
            <a:pPr algn="ctr">
              <a:lnSpc>
                <a:spcPts val="2879"/>
              </a:lnSpc>
            </a:pPr>
            <a:r>
              <a:rPr lang="en-US" sz="2400" dirty="0">
                <a:solidFill>
                  <a:srgbClr val="242424"/>
                </a:solidFill>
                <a:latin typeface="Montserrat Italics"/>
              </a:rPr>
              <a:t>Asian Law Profiles,</a:t>
            </a:r>
          </a:p>
          <a:p>
            <a:pPr algn="ctr">
              <a:lnSpc>
                <a:spcPts val="2879"/>
              </a:lnSpc>
            </a:pPr>
            <a:r>
              <a:rPr lang="en-US" sz="2400" dirty="0">
                <a:solidFill>
                  <a:srgbClr val="242424"/>
                </a:solidFill>
                <a:latin typeface="Montserrat Italics"/>
              </a:rPr>
              <a:t>IFLR 1000,</a:t>
            </a:r>
          </a:p>
          <a:p>
            <a:pPr algn="ctr">
              <a:lnSpc>
                <a:spcPts val="2879"/>
              </a:lnSpc>
            </a:pPr>
            <a:r>
              <a:rPr lang="en-US" sz="2400" dirty="0">
                <a:solidFill>
                  <a:srgbClr val="242424"/>
                </a:solidFill>
                <a:latin typeface="Montserrat Italics"/>
              </a:rPr>
              <a:t>Indian Legal Awards,</a:t>
            </a:r>
          </a:p>
          <a:p>
            <a:pPr algn="ctr">
              <a:lnSpc>
                <a:spcPts val="2879"/>
              </a:lnSpc>
            </a:pPr>
            <a:r>
              <a:rPr lang="en-US" sz="2400" dirty="0">
                <a:solidFill>
                  <a:srgbClr val="242424"/>
                </a:solidFill>
                <a:latin typeface="Montserrat Italics"/>
              </a:rPr>
              <a:t>Indian Business Law Journal</a:t>
            </a:r>
          </a:p>
        </p:txBody>
      </p:sp>
      <p:sp>
        <p:nvSpPr>
          <p:cNvPr id="28" name="TextBox 28"/>
          <p:cNvSpPr txBox="1"/>
          <p:nvPr/>
        </p:nvSpPr>
        <p:spPr>
          <a:xfrm>
            <a:off x="9000747" y="7740797"/>
            <a:ext cx="4499378" cy="1836657"/>
          </a:xfrm>
          <a:prstGeom prst="rect">
            <a:avLst/>
          </a:prstGeom>
        </p:spPr>
        <p:txBody>
          <a:bodyPr lIns="0" tIns="0" rIns="0" bIns="0" rtlCol="0" anchor="t">
            <a:spAutoFit/>
          </a:bodyPr>
          <a:lstStyle/>
          <a:p>
            <a:pPr algn="ctr">
              <a:lnSpc>
                <a:spcPts val="2879"/>
              </a:lnSpc>
            </a:pPr>
            <a:r>
              <a:rPr lang="en-US" sz="2400" dirty="0">
                <a:solidFill>
                  <a:srgbClr val="242424"/>
                </a:solidFill>
                <a:latin typeface="Montserrat Italics"/>
              </a:rPr>
              <a:t>Forbes India, </a:t>
            </a:r>
          </a:p>
          <a:p>
            <a:pPr algn="ctr">
              <a:lnSpc>
                <a:spcPts val="2879"/>
              </a:lnSpc>
            </a:pPr>
            <a:r>
              <a:rPr lang="en-US" sz="2400" dirty="0">
                <a:solidFill>
                  <a:srgbClr val="242424"/>
                </a:solidFill>
                <a:latin typeface="Montserrat Italics"/>
              </a:rPr>
              <a:t>Asian Law Profiles, </a:t>
            </a:r>
          </a:p>
          <a:p>
            <a:pPr algn="ctr">
              <a:lnSpc>
                <a:spcPts val="2879"/>
              </a:lnSpc>
            </a:pPr>
            <a:r>
              <a:rPr lang="en-US" sz="2400" dirty="0">
                <a:solidFill>
                  <a:srgbClr val="242424"/>
                </a:solidFill>
                <a:latin typeface="Montserrat Italics"/>
              </a:rPr>
              <a:t>Indian Business Law Journal</a:t>
            </a:r>
          </a:p>
          <a:p>
            <a:pPr algn="ctr">
              <a:lnSpc>
                <a:spcPts val="2879"/>
              </a:lnSpc>
            </a:pPr>
            <a:r>
              <a:rPr lang="en-US" sz="2400" dirty="0">
                <a:solidFill>
                  <a:srgbClr val="242424"/>
                </a:solidFill>
                <a:latin typeface="Montserrat Italics"/>
              </a:rPr>
              <a:t>Legal Era, ACQ Global,</a:t>
            </a:r>
          </a:p>
          <a:p>
            <a:pPr algn="ctr">
              <a:lnSpc>
                <a:spcPts val="2879"/>
              </a:lnSpc>
            </a:pPr>
            <a:r>
              <a:rPr lang="en-US" sz="2400" dirty="0">
                <a:solidFill>
                  <a:srgbClr val="242424"/>
                </a:solidFill>
                <a:latin typeface="Montserrat Italics"/>
              </a:rPr>
              <a:t>ICCA Awards</a:t>
            </a:r>
          </a:p>
        </p:txBody>
      </p:sp>
      <p:sp>
        <p:nvSpPr>
          <p:cNvPr id="29" name="TextBox 29"/>
          <p:cNvSpPr txBox="1"/>
          <p:nvPr/>
        </p:nvSpPr>
        <p:spPr>
          <a:xfrm>
            <a:off x="13466364" y="7740797"/>
            <a:ext cx="3677699" cy="2208553"/>
          </a:xfrm>
          <a:prstGeom prst="rect">
            <a:avLst/>
          </a:prstGeom>
        </p:spPr>
        <p:txBody>
          <a:bodyPr lIns="0" tIns="0" rIns="0" bIns="0" rtlCol="0" anchor="t">
            <a:spAutoFit/>
          </a:bodyPr>
          <a:lstStyle/>
          <a:p>
            <a:pPr algn="ctr">
              <a:lnSpc>
                <a:spcPts val="2879"/>
              </a:lnSpc>
            </a:pPr>
            <a:r>
              <a:rPr lang="en-US" sz="2400" dirty="0">
                <a:solidFill>
                  <a:srgbClr val="242424"/>
                </a:solidFill>
                <a:latin typeface="Montserrat Italics"/>
              </a:rPr>
              <a:t>Legal 500, </a:t>
            </a:r>
          </a:p>
          <a:p>
            <a:pPr algn="ctr">
              <a:lnSpc>
                <a:spcPts val="2879"/>
              </a:lnSpc>
            </a:pPr>
            <a:r>
              <a:rPr lang="en-US" sz="2400" dirty="0">
                <a:solidFill>
                  <a:srgbClr val="242424"/>
                </a:solidFill>
                <a:latin typeface="Montserrat Italics"/>
              </a:rPr>
              <a:t>Forbes India, </a:t>
            </a:r>
          </a:p>
          <a:p>
            <a:pPr algn="ctr">
              <a:lnSpc>
                <a:spcPts val="2879"/>
              </a:lnSpc>
            </a:pPr>
            <a:r>
              <a:rPr lang="en-US" sz="2400" dirty="0">
                <a:solidFill>
                  <a:srgbClr val="242424"/>
                </a:solidFill>
                <a:latin typeface="Montserrat Italics"/>
              </a:rPr>
              <a:t> Insight Success, </a:t>
            </a:r>
          </a:p>
          <a:p>
            <a:pPr algn="ctr">
              <a:lnSpc>
                <a:spcPts val="2879"/>
              </a:lnSpc>
            </a:pPr>
            <a:r>
              <a:rPr lang="en-US" sz="2400" dirty="0">
                <a:solidFill>
                  <a:srgbClr val="242424"/>
                </a:solidFill>
                <a:latin typeface="Montserrat Italics"/>
              </a:rPr>
              <a:t>INBA, </a:t>
            </a:r>
          </a:p>
          <a:p>
            <a:pPr algn="ctr">
              <a:lnSpc>
                <a:spcPts val="2879"/>
              </a:lnSpc>
            </a:pPr>
            <a:r>
              <a:rPr lang="en-US" sz="2400" dirty="0">
                <a:solidFill>
                  <a:srgbClr val="242424"/>
                </a:solidFill>
                <a:latin typeface="Montserrat Italics"/>
              </a:rPr>
              <a:t>Legal Comprehensive, Corporate INTL</a:t>
            </a:r>
          </a:p>
        </p:txBody>
      </p:sp>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03626" y="7091759"/>
            <a:ext cx="1532589" cy="488513"/>
          </a:xfrm>
          <a:prstGeom prst="rect">
            <a:avLst/>
          </a:prstGeom>
        </p:spPr>
      </p:pic>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38526" y="7091759"/>
            <a:ext cx="1532589" cy="488513"/>
          </a:xfrm>
          <a:prstGeom prst="rect">
            <a:avLst/>
          </a:prstGeom>
        </p:spPr>
      </p:pic>
      <p:pic>
        <p:nvPicPr>
          <p:cNvPr id="32"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96176" y="7091759"/>
            <a:ext cx="1532589" cy="4885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2765" y="2397622"/>
            <a:ext cx="5928412" cy="2211197"/>
            <a:chOff x="0" y="0"/>
            <a:chExt cx="2005414" cy="747985"/>
          </a:xfrm>
        </p:grpSpPr>
        <p:sp>
          <p:nvSpPr>
            <p:cNvPr id="3" name="Freeform 3"/>
            <p:cNvSpPr/>
            <p:nvPr/>
          </p:nvSpPr>
          <p:spPr>
            <a:xfrm>
              <a:off x="0" y="0"/>
              <a:ext cx="2005413" cy="747985"/>
            </a:xfrm>
            <a:custGeom>
              <a:avLst/>
              <a:gdLst/>
              <a:ahLst/>
              <a:cxnLst/>
              <a:rect l="l" t="t" r="r" b="b"/>
              <a:pathLst>
                <a:path w="2005413" h="747985">
                  <a:moveTo>
                    <a:pt x="0" y="0"/>
                  </a:moveTo>
                  <a:lnTo>
                    <a:pt x="2005413" y="0"/>
                  </a:lnTo>
                  <a:lnTo>
                    <a:pt x="2005413" y="747985"/>
                  </a:lnTo>
                  <a:lnTo>
                    <a:pt x="0" y="747985"/>
                  </a:lnTo>
                  <a:close/>
                </a:path>
              </a:pathLst>
            </a:custGeom>
            <a:solidFill>
              <a:srgbClr val="B47401">
                <a:alpha val="69804"/>
              </a:srgbClr>
            </a:solidFill>
          </p:spPr>
          <p:txBody>
            <a:bodyPr/>
            <a:lstStyle/>
            <a:p>
              <a:endParaRPr lang="en-IN"/>
            </a:p>
          </p:txBody>
        </p:sp>
      </p:grpSp>
      <p:grpSp>
        <p:nvGrpSpPr>
          <p:cNvPr id="4" name="Group 4"/>
          <p:cNvGrpSpPr/>
          <p:nvPr/>
        </p:nvGrpSpPr>
        <p:grpSpPr>
          <a:xfrm>
            <a:off x="9330433" y="7206064"/>
            <a:ext cx="3030745" cy="2233906"/>
            <a:chOff x="0" y="0"/>
            <a:chExt cx="1025215" cy="755667"/>
          </a:xfrm>
        </p:grpSpPr>
        <p:sp>
          <p:nvSpPr>
            <p:cNvPr id="5" name="Freeform 5"/>
            <p:cNvSpPr/>
            <p:nvPr/>
          </p:nvSpPr>
          <p:spPr>
            <a:xfrm>
              <a:off x="0" y="0"/>
              <a:ext cx="1025215" cy="755667"/>
            </a:xfrm>
            <a:custGeom>
              <a:avLst/>
              <a:gdLst/>
              <a:ahLst/>
              <a:cxnLst/>
              <a:rect l="l" t="t" r="r" b="b"/>
              <a:pathLst>
                <a:path w="1025215" h="755667">
                  <a:moveTo>
                    <a:pt x="0" y="0"/>
                  </a:moveTo>
                  <a:lnTo>
                    <a:pt x="1025215" y="0"/>
                  </a:lnTo>
                  <a:lnTo>
                    <a:pt x="1025215" y="755667"/>
                  </a:lnTo>
                  <a:lnTo>
                    <a:pt x="0" y="755667"/>
                  </a:lnTo>
                  <a:close/>
                </a:path>
              </a:pathLst>
            </a:custGeom>
            <a:solidFill>
              <a:srgbClr val="B47401">
                <a:alpha val="60000"/>
              </a:srgbClr>
            </a:solidFill>
          </p:spPr>
          <p:txBody>
            <a:bodyPr/>
            <a:lstStyle/>
            <a:p>
              <a:endParaRPr lang="en-IN"/>
            </a:p>
          </p:txBody>
        </p:sp>
      </p:grpSp>
      <p:grpSp>
        <p:nvGrpSpPr>
          <p:cNvPr id="6" name="Group 6"/>
          <p:cNvGrpSpPr/>
          <p:nvPr/>
        </p:nvGrpSpPr>
        <p:grpSpPr>
          <a:xfrm>
            <a:off x="5586760" y="4790489"/>
            <a:ext cx="3481040" cy="2243431"/>
            <a:chOff x="0" y="0"/>
            <a:chExt cx="909452" cy="758889"/>
          </a:xfrm>
        </p:grpSpPr>
        <p:sp>
          <p:nvSpPr>
            <p:cNvPr id="7" name="Freeform 7"/>
            <p:cNvSpPr/>
            <p:nvPr/>
          </p:nvSpPr>
          <p:spPr>
            <a:xfrm>
              <a:off x="0" y="0"/>
              <a:ext cx="909452" cy="758889"/>
            </a:xfrm>
            <a:custGeom>
              <a:avLst/>
              <a:gdLst/>
              <a:ahLst/>
              <a:cxnLst/>
              <a:rect l="l" t="t" r="r" b="b"/>
              <a:pathLst>
                <a:path w="909452" h="758889">
                  <a:moveTo>
                    <a:pt x="0" y="0"/>
                  </a:moveTo>
                  <a:lnTo>
                    <a:pt x="909452" y="0"/>
                  </a:lnTo>
                  <a:lnTo>
                    <a:pt x="909452" y="758889"/>
                  </a:lnTo>
                  <a:lnTo>
                    <a:pt x="0" y="758889"/>
                  </a:lnTo>
                  <a:close/>
                </a:path>
              </a:pathLst>
            </a:custGeom>
            <a:solidFill>
              <a:srgbClr val="B47401">
                <a:alpha val="80000"/>
              </a:srgbClr>
            </a:solidFill>
          </p:spPr>
          <p:txBody>
            <a:bodyPr/>
            <a:lstStyle/>
            <a:p>
              <a:endParaRPr lang="en-IN"/>
            </a:p>
          </p:txBody>
        </p:sp>
      </p:grpSp>
      <p:grpSp>
        <p:nvGrpSpPr>
          <p:cNvPr id="10" name="Group 10"/>
          <p:cNvGrpSpPr/>
          <p:nvPr/>
        </p:nvGrpSpPr>
        <p:grpSpPr>
          <a:xfrm>
            <a:off x="9245953" y="4790489"/>
            <a:ext cx="3708047" cy="2243431"/>
            <a:chOff x="0" y="0"/>
            <a:chExt cx="987080" cy="758889"/>
          </a:xfrm>
        </p:grpSpPr>
        <p:sp>
          <p:nvSpPr>
            <p:cNvPr id="11" name="Freeform 11"/>
            <p:cNvSpPr/>
            <p:nvPr/>
          </p:nvSpPr>
          <p:spPr>
            <a:xfrm>
              <a:off x="0" y="0"/>
              <a:ext cx="987080" cy="758889"/>
            </a:xfrm>
            <a:custGeom>
              <a:avLst/>
              <a:gdLst/>
              <a:ahLst/>
              <a:cxnLst/>
              <a:rect l="l" t="t" r="r" b="b"/>
              <a:pathLst>
                <a:path w="987080" h="758889">
                  <a:moveTo>
                    <a:pt x="0" y="0"/>
                  </a:moveTo>
                  <a:lnTo>
                    <a:pt x="987080" y="0"/>
                  </a:lnTo>
                  <a:lnTo>
                    <a:pt x="987080" y="758889"/>
                  </a:lnTo>
                  <a:lnTo>
                    <a:pt x="0" y="758889"/>
                  </a:lnTo>
                  <a:close/>
                </a:path>
              </a:pathLst>
            </a:custGeom>
            <a:solidFill>
              <a:srgbClr val="B47401">
                <a:alpha val="60000"/>
              </a:srgbClr>
            </a:solidFill>
          </p:spPr>
          <p:txBody>
            <a:bodyPr/>
            <a:lstStyle/>
            <a:p>
              <a:endParaRPr lang="en-IN"/>
            </a:p>
          </p:txBody>
        </p:sp>
      </p:grpSp>
      <p:grpSp>
        <p:nvGrpSpPr>
          <p:cNvPr id="12" name="Group 12"/>
          <p:cNvGrpSpPr/>
          <p:nvPr/>
        </p:nvGrpSpPr>
        <p:grpSpPr>
          <a:xfrm>
            <a:off x="12535611" y="7206064"/>
            <a:ext cx="4718927" cy="2233906"/>
            <a:chOff x="0" y="0"/>
            <a:chExt cx="1596279" cy="755667"/>
          </a:xfrm>
        </p:grpSpPr>
        <p:sp>
          <p:nvSpPr>
            <p:cNvPr id="13" name="Freeform 13"/>
            <p:cNvSpPr/>
            <p:nvPr/>
          </p:nvSpPr>
          <p:spPr>
            <a:xfrm>
              <a:off x="0" y="0"/>
              <a:ext cx="1596279" cy="755667"/>
            </a:xfrm>
            <a:custGeom>
              <a:avLst/>
              <a:gdLst/>
              <a:ahLst/>
              <a:cxnLst/>
              <a:rect l="l" t="t" r="r" b="b"/>
              <a:pathLst>
                <a:path w="1596279" h="755667">
                  <a:moveTo>
                    <a:pt x="0" y="0"/>
                  </a:moveTo>
                  <a:lnTo>
                    <a:pt x="1596279" y="0"/>
                  </a:lnTo>
                  <a:lnTo>
                    <a:pt x="1596279" y="755667"/>
                  </a:lnTo>
                  <a:lnTo>
                    <a:pt x="0" y="755667"/>
                  </a:lnTo>
                  <a:close/>
                </a:path>
              </a:pathLst>
            </a:custGeom>
            <a:solidFill>
              <a:srgbClr val="B47401">
                <a:alpha val="60000"/>
              </a:srgbClr>
            </a:solidFill>
          </p:spPr>
          <p:txBody>
            <a:bodyPr/>
            <a:lstStyle/>
            <a:p>
              <a:endParaRPr lang="en-IN"/>
            </a:p>
          </p:txBody>
        </p:sp>
      </p:grpSp>
      <p:grpSp>
        <p:nvGrpSpPr>
          <p:cNvPr id="14" name="Group 14"/>
          <p:cNvGrpSpPr/>
          <p:nvPr/>
        </p:nvGrpSpPr>
        <p:grpSpPr>
          <a:xfrm>
            <a:off x="1033461" y="4790489"/>
            <a:ext cx="4372115" cy="2243431"/>
            <a:chOff x="0" y="0"/>
            <a:chExt cx="1342236" cy="758889"/>
          </a:xfrm>
        </p:grpSpPr>
        <p:sp>
          <p:nvSpPr>
            <p:cNvPr id="15" name="Freeform 15"/>
            <p:cNvSpPr/>
            <p:nvPr/>
          </p:nvSpPr>
          <p:spPr>
            <a:xfrm>
              <a:off x="0" y="0"/>
              <a:ext cx="1342236" cy="758889"/>
            </a:xfrm>
            <a:custGeom>
              <a:avLst/>
              <a:gdLst/>
              <a:ahLst/>
              <a:cxnLst/>
              <a:rect l="l" t="t" r="r" b="b"/>
              <a:pathLst>
                <a:path w="1342236" h="758889">
                  <a:moveTo>
                    <a:pt x="0" y="0"/>
                  </a:moveTo>
                  <a:lnTo>
                    <a:pt x="1342236" y="0"/>
                  </a:lnTo>
                  <a:lnTo>
                    <a:pt x="1342236" y="758889"/>
                  </a:lnTo>
                  <a:lnTo>
                    <a:pt x="0" y="758889"/>
                  </a:lnTo>
                  <a:close/>
                </a:path>
              </a:pathLst>
            </a:custGeom>
            <a:solidFill>
              <a:srgbClr val="B47401">
                <a:alpha val="69804"/>
              </a:srgbClr>
            </a:solidFill>
          </p:spPr>
          <p:txBody>
            <a:bodyPr/>
            <a:lstStyle/>
            <a:p>
              <a:endParaRPr lang="en-IN"/>
            </a:p>
          </p:txBody>
        </p:sp>
      </p:grpSp>
      <p:sp>
        <p:nvSpPr>
          <p:cNvPr id="16" name="TextBox 16"/>
          <p:cNvSpPr txBox="1"/>
          <p:nvPr/>
        </p:nvSpPr>
        <p:spPr>
          <a:xfrm>
            <a:off x="1296038" y="5362426"/>
            <a:ext cx="3733162" cy="1000274"/>
          </a:xfrm>
          <a:prstGeom prst="rect">
            <a:avLst/>
          </a:prstGeom>
        </p:spPr>
        <p:txBody>
          <a:bodyPr wrap="square" lIns="0" tIns="0" rIns="0" bIns="0" rtlCol="0" anchor="t">
            <a:spAutoFit/>
          </a:bodyPr>
          <a:lstStyle/>
          <a:p>
            <a:pPr>
              <a:lnSpc>
                <a:spcPts val="3919"/>
              </a:lnSpc>
            </a:pPr>
            <a:r>
              <a:rPr lang="en-US" sz="2799" dirty="0">
                <a:solidFill>
                  <a:srgbClr val="FFFFFF"/>
                </a:solidFill>
                <a:latin typeface="Montserrat Semi-Bold Bold"/>
              </a:rPr>
              <a:t>IPR Management &amp; Protective Action</a:t>
            </a:r>
          </a:p>
        </p:txBody>
      </p:sp>
      <p:grpSp>
        <p:nvGrpSpPr>
          <p:cNvPr id="17" name="Group 17"/>
          <p:cNvGrpSpPr/>
          <p:nvPr/>
        </p:nvGrpSpPr>
        <p:grpSpPr>
          <a:xfrm>
            <a:off x="4624399" y="7206064"/>
            <a:ext cx="4524363" cy="2233906"/>
            <a:chOff x="0" y="0"/>
            <a:chExt cx="1530464" cy="755667"/>
          </a:xfrm>
        </p:grpSpPr>
        <p:sp>
          <p:nvSpPr>
            <p:cNvPr id="18" name="Freeform 18"/>
            <p:cNvSpPr/>
            <p:nvPr/>
          </p:nvSpPr>
          <p:spPr>
            <a:xfrm>
              <a:off x="0" y="0"/>
              <a:ext cx="1530464" cy="755667"/>
            </a:xfrm>
            <a:custGeom>
              <a:avLst/>
              <a:gdLst/>
              <a:ahLst/>
              <a:cxnLst/>
              <a:rect l="l" t="t" r="r" b="b"/>
              <a:pathLst>
                <a:path w="1530464" h="755667">
                  <a:moveTo>
                    <a:pt x="0" y="0"/>
                  </a:moveTo>
                  <a:lnTo>
                    <a:pt x="1530464" y="0"/>
                  </a:lnTo>
                  <a:lnTo>
                    <a:pt x="1530464" y="755667"/>
                  </a:lnTo>
                  <a:lnTo>
                    <a:pt x="0" y="755667"/>
                  </a:lnTo>
                  <a:close/>
                </a:path>
              </a:pathLst>
            </a:custGeom>
            <a:solidFill>
              <a:srgbClr val="B47401">
                <a:alpha val="69804"/>
              </a:srgbClr>
            </a:solidFill>
          </p:spPr>
          <p:txBody>
            <a:bodyPr/>
            <a:lstStyle/>
            <a:p>
              <a:endParaRPr lang="en-IN"/>
            </a:p>
          </p:txBody>
        </p:sp>
      </p:grpSp>
      <p:sp>
        <p:nvSpPr>
          <p:cNvPr id="19" name="TextBox 19"/>
          <p:cNvSpPr txBox="1"/>
          <p:nvPr/>
        </p:nvSpPr>
        <p:spPr>
          <a:xfrm>
            <a:off x="6672200" y="2681576"/>
            <a:ext cx="5363484" cy="1462405"/>
          </a:xfrm>
          <a:prstGeom prst="rect">
            <a:avLst/>
          </a:prstGeom>
        </p:spPr>
        <p:txBody>
          <a:bodyPr lIns="0" tIns="0" rIns="0" bIns="0" rtlCol="0" anchor="t">
            <a:spAutoFit/>
          </a:bodyPr>
          <a:lstStyle/>
          <a:p>
            <a:pPr>
              <a:lnSpc>
                <a:spcPts val="3919"/>
              </a:lnSpc>
            </a:pPr>
            <a:r>
              <a:rPr lang="en-US" sz="2799" dirty="0">
                <a:solidFill>
                  <a:srgbClr val="FFFFFF"/>
                </a:solidFill>
                <a:latin typeface="Montserrat Semi-Bold Bold"/>
              </a:rPr>
              <a:t>Corporate Governance, Risk advisory &amp; Reputation Management</a:t>
            </a:r>
          </a:p>
        </p:txBody>
      </p:sp>
      <p:sp>
        <p:nvSpPr>
          <p:cNvPr id="20" name="TextBox 20"/>
          <p:cNvSpPr txBox="1"/>
          <p:nvPr/>
        </p:nvSpPr>
        <p:spPr>
          <a:xfrm>
            <a:off x="15467475" y="5157189"/>
            <a:ext cx="1787062" cy="1462405"/>
          </a:xfrm>
          <a:prstGeom prst="rect">
            <a:avLst/>
          </a:prstGeom>
        </p:spPr>
        <p:txBody>
          <a:bodyPr lIns="0" tIns="0" rIns="0" bIns="0" rtlCol="0" anchor="t">
            <a:spAutoFit/>
          </a:bodyPr>
          <a:lstStyle/>
          <a:p>
            <a:pPr>
              <a:lnSpc>
                <a:spcPts val="3919"/>
              </a:lnSpc>
            </a:pPr>
            <a:r>
              <a:rPr lang="en-US" sz="2799" dirty="0">
                <a:solidFill>
                  <a:srgbClr val="FFFFFF"/>
                </a:solidFill>
                <a:latin typeface="Montserrat Semi-Bold Bold"/>
              </a:rPr>
              <a:t>Indirect Tax &amp; GST</a:t>
            </a:r>
          </a:p>
        </p:txBody>
      </p:sp>
      <p:grpSp>
        <p:nvGrpSpPr>
          <p:cNvPr id="21" name="Group 21"/>
          <p:cNvGrpSpPr/>
          <p:nvPr/>
        </p:nvGrpSpPr>
        <p:grpSpPr>
          <a:xfrm>
            <a:off x="1033462" y="7206064"/>
            <a:ext cx="3377149" cy="2233906"/>
            <a:chOff x="0" y="0"/>
            <a:chExt cx="1142393" cy="755667"/>
          </a:xfrm>
        </p:grpSpPr>
        <p:sp>
          <p:nvSpPr>
            <p:cNvPr id="22" name="Freeform 22"/>
            <p:cNvSpPr/>
            <p:nvPr/>
          </p:nvSpPr>
          <p:spPr>
            <a:xfrm>
              <a:off x="0" y="0"/>
              <a:ext cx="1142393" cy="755667"/>
            </a:xfrm>
            <a:custGeom>
              <a:avLst/>
              <a:gdLst/>
              <a:ahLst/>
              <a:cxnLst/>
              <a:rect l="l" t="t" r="r" b="b"/>
              <a:pathLst>
                <a:path w="1142393" h="755667">
                  <a:moveTo>
                    <a:pt x="0" y="0"/>
                  </a:moveTo>
                  <a:lnTo>
                    <a:pt x="1142393" y="0"/>
                  </a:lnTo>
                  <a:lnTo>
                    <a:pt x="1142393" y="755667"/>
                  </a:lnTo>
                  <a:lnTo>
                    <a:pt x="0" y="755667"/>
                  </a:lnTo>
                  <a:close/>
                </a:path>
              </a:pathLst>
            </a:custGeom>
            <a:solidFill>
              <a:srgbClr val="B47401">
                <a:alpha val="49804"/>
              </a:srgbClr>
            </a:solidFill>
          </p:spPr>
          <p:txBody>
            <a:bodyPr/>
            <a:lstStyle/>
            <a:p>
              <a:endParaRPr lang="en-IN"/>
            </a:p>
          </p:txBody>
        </p:sp>
      </p:grpSp>
      <p:sp>
        <p:nvSpPr>
          <p:cNvPr id="23" name="TextBox 23"/>
          <p:cNvSpPr txBox="1"/>
          <p:nvPr/>
        </p:nvSpPr>
        <p:spPr>
          <a:xfrm>
            <a:off x="9581009" y="7851212"/>
            <a:ext cx="2454675" cy="471805"/>
          </a:xfrm>
          <a:prstGeom prst="rect">
            <a:avLst/>
          </a:prstGeom>
        </p:spPr>
        <p:txBody>
          <a:bodyPr lIns="0" tIns="0" rIns="0" bIns="0" rtlCol="0" anchor="t">
            <a:spAutoFit/>
          </a:bodyPr>
          <a:lstStyle/>
          <a:p>
            <a:pPr>
              <a:lnSpc>
                <a:spcPts val="3919"/>
              </a:lnSpc>
            </a:pPr>
            <a:r>
              <a:rPr lang="en-US" sz="2799" dirty="0" err="1">
                <a:solidFill>
                  <a:srgbClr val="FFFFFF"/>
                </a:solidFill>
                <a:latin typeface="Montserrat Semi-Bold Bold"/>
              </a:rPr>
              <a:t>Labour</a:t>
            </a:r>
            <a:r>
              <a:rPr lang="en-US" sz="2799" dirty="0">
                <a:solidFill>
                  <a:srgbClr val="FFFFFF"/>
                </a:solidFill>
                <a:latin typeface="Montserrat Semi-Bold Bold"/>
              </a:rPr>
              <a:t> Laws</a:t>
            </a:r>
          </a:p>
        </p:txBody>
      </p:sp>
      <p:sp>
        <p:nvSpPr>
          <p:cNvPr id="24" name="TextBox 24"/>
          <p:cNvSpPr txBox="1"/>
          <p:nvPr/>
        </p:nvSpPr>
        <p:spPr>
          <a:xfrm>
            <a:off x="9523614" y="5404839"/>
            <a:ext cx="3201787" cy="1000274"/>
          </a:xfrm>
          <a:prstGeom prst="rect">
            <a:avLst/>
          </a:prstGeom>
        </p:spPr>
        <p:txBody>
          <a:bodyPr wrap="square" lIns="0" tIns="0" rIns="0" bIns="0" rtlCol="0" anchor="t">
            <a:spAutoFit/>
          </a:bodyPr>
          <a:lstStyle/>
          <a:p>
            <a:pPr>
              <a:lnSpc>
                <a:spcPts val="3919"/>
              </a:lnSpc>
            </a:pPr>
            <a:r>
              <a:rPr lang="en-US" sz="2799" dirty="0">
                <a:solidFill>
                  <a:srgbClr val="FFFFFF"/>
                </a:solidFill>
                <a:latin typeface="Montserrat Semi-Bold Bold"/>
              </a:rPr>
              <a:t>Competition &amp; Anti-Trust</a:t>
            </a:r>
          </a:p>
        </p:txBody>
      </p:sp>
      <p:sp>
        <p:nvSpPr>
          <p:cNvPr id="25" name="TextBox 25"/>
          <p:cNvSpPr txBox="1"/>
          <p:nvPr/>
        </p:nvSpPr>
        <p:spPr>
          <a:xfrm>
            <a:off x="5854292" y="5404839"/>
            <a:ext cx="2832508" cy="1000274"/>
          </a:xfrm>
          <a:prstGeom prst="rect">
            <a:avLst/>
          </a:prstGeom>
        </p:spPr>
        <p:txBody>
          <a:bodyPr wrap="square" lIns="0" tIns="0" rIns="0" bIns="0" rtlCol="0" anchor="t">
            <a:spAutoFit/>
          </a:bodyPr>
          <a:lstStyle/>
          <a:p>
            <a:pPr>
              <a:lnSpc>
                <a:spcPts val="3919"/>
              </a:lnSpc>
            </a:pPr>
            <a:r>
              <a:rPr lang="en-US" sz="2799" dirty="0">
                <a:solidFill>
                  <a:srgbClr val="FFFFFF"/>
                </a:solidFill>
                <a:latin typeface="Montserrat Semi-Bold Bold"/>
              </a:rPr>
              <a:t>TMT &amp; Data Privacy</a:t>
            </a:r>
          </a:p>
        </p:txBody>
      </p:sp>
      <p:sp>
        <p:nvSpPr>
          <p:cNvPr id="26" name="TextBox 26"/>
          <p:cNvSpPr txBox="1"/>
          <p:nvPr/>
        </p:nvSpPr>
        <p:spPr>
          <a:xfrm>
            <a:off x="1296038" y="7851212"/>
            <a:ext cx="2978320" cy="967105"/>
          </a:xfrm>
          <a:prstGeom prst="rect">
            <a:avLst/>
          </a:prstGeom>
        </p:spPr>
        <p:txBody>
          <a:bodyPr lIns="0" tIns="0" rIns="0" bIns="0" rtlCol="0" anchor="t">
            <a:spAutoFit/>
          </a:bodyPr>
          <a:lstStyle/>
          <a:p>
            <a:pPr>
              <a:lnSpc>
                <a:spcPts val="3919"/>
              </a:lnSpc>
            </a:pPr>
            <a:r>
              <a:rPr lang="en-US" sz="2799" dirty="0">
                <a:solidFill>
                  <a:srgbClr val="FFFFFF"/>
                </a:solidFill>
                <a:latin typeface="Montserrat Semi-Bold Bold"/>
              </a:rPr>
              <a:t>Banking &amp; Project Finance</a:t>
            </a:r>
          </a:p>
        </p:txBody>
      </p:sp>
      <p:sp>
        <p:nvSpPr>
          <p:cNvPr id="27" name="TextBox 27"/>
          <p:cNvSpPr txBox="1"/>
          <p:nvPr/>
        </p:nvSpPr>
        <p:spPr>
          <a:xfrm>
            <a:off x="4824221" y="7851212"/>
            <a:ext cx="4324542" cy="967105"/>
          </a:xfrm>
          <a:prstGeom prst="rect">
            <a:avLst/>
          </a:prstGeom>
        </p:spPr>
        <p:txBody>
          <a:bodyPr lIns="0" tIns="0" rIns="0" bIns="0" rtlCol="0" anchor="t">
            <a:spAutoFit/>
          </a:bodyPr>
          <a:lstStyle/>
          <a:p>
            <a:pPr>
              <a:lnSpc>
                <a:spcPts val="3919"/>
              </a:lnSpc>
            </a:pPr>
            <a:r>
              <a:rPr lang="en-US" sz="2799" dirty="0">
                <a:solidFill>
                  <a:srgbClr val="FFFFFF"/>
                </a:solidFill>
                <a:latin typeface="Montserrat Semi-Bold Bold"/>
              </a:rPr>
              <a:t>Natural Resources, Energy &amp; Environment</a:t>
            </a:r>
          </a:p>
        </p:txBody>
      </p:sp>
      <p:grpSp>
        <p:nvGrpSpPr>
          <p:cNvPr id="28" name="Group 28"/>
          <p:cNvGrpSpPr/>
          <p:nvPr/>
        </p:nvGrpSpPr>
        <p:grpSpPr>
          <a:xfrm>
            <a:off x="1028700" y="1028700"/>
            <a:ext cx="5694814" cy="955753"/>
            <a:chOff x="0" y="0"/>
            <a:chExt cx="1926394" cy="323304"/>
          </a:xfrm>
        </p:grpSpPr>
        <p:sp>
          <p:nvSpPr>
            <p:cNvPr id="29" name="Freeform 29"/>
            <p:cNvSpPr/>
            <p:nvPr/>
          </p:nvSpPr>
          <p:spPr>
            <a:xfrm>
              <a:off x="0" y="0"/>
              <a:ext cx="1926394" cy="323304"/>
            </a:xfrm>
            <a:custGeom>
              <a:avLst/>
              <a:gdLst/>
              <a:ahLst/>
              <a:cxnLst/>
              <a:rect l="l" t="t" r="r" b="b"/>
              <a:pathLst>
                <a:path w="1926394" h="323304">
                  <a:moveTo>
                    <a:pt x="0" y="0"/>
                  </a:moveTo>
                  <a:lnTo>
                    <a:pt x="1926394" y="0"/>
                  </a:lnTo>
                  <a:lnTo>
                    <a:pt x="1926394" y="323304"/>
                  </a:lnTo>
                  <a:lnTo>
                    <a:pt x="0" y="323304"/>
                  </a:lnTo>
                  <a:close/>
                </a:path>
              </a:pathLst>
            </a:custGeom>
            <a:solidFill>
              <a:srgbClr val="B47401"/>
            </a:solidFill>
          </p:spPr>
          <p:txBody>
            <a:bodyPr/>
            <a:lstStyle/>
            <a:p>
              <a:endParaRPr lang="en-IN"/>
            </a:p>
          </p:txBody>
        </p:sp>
      </p:grpSp>
      <p:sp>
        <p:nvSpPr>
          <p:cNvPr id="30" name="TextBox 30"/>
          <p:cNvSpPr txBox="1"/>
          <p:nvPr/>
        </p:nvSpPr>
        <p:spPr>
          <a:xfrm>
            <a:off x="1386682" y="1166534"/>
            <a:ext cx="5093708"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Niche Practice Areas</a:t>
            </a:r>
          </a:p>
        </p:txBody>
      </p:sp>
      <p:grpSp>
        <p:nvGrpSpPr>
          <p:cNvPr id="31" name="Group 31"/>
          <p:cNvGrpSpPr/>
          <p:nvPr/>
        </p:nvGrpSpPr>
        <p:grpSpPr>
          <a:xfrm>
            <a:off x="12535611" y="2397622"/>
            <a:ext cx="4723689" cy="2211197"/>
            <a:chOff x="0" y="0"/>
            <a:chExt cx="1597890" cy="747985"/>
          </a:xfrm>
        </p:grpSpPr>
        <p:sp>
          <p:nvSpPr>
            <p:cNvPr id="32" name="Freeform 32"/>
            <p:cNvSpPr/>
            <p:nvPr/>
          </p:nvSpPr>
          <p:spPr>
            <a:xfrm>
              <a:off x="0" y="0"/>
              <a:ext cx="1597890" cy="747985"/>
            </a:xfrm>
            <a:custGeom>
              <a:avLst/>
              <a:gdLst/>
              <a:ahLst/>
              <a:cxnLst/>
              <a:rect l="l" t="t" r="r" b="b"/>
              <a:pathLst>
                <a:path w="1597890" h="747985">
                  <a:moveTo>
                    <a:pt x="0" y="0"/>
                  </a:moveTo>
                  <a:lnTo>
                    <a:pt x="1597890" y="0"/>
                  </a:lnTo>
                  <a:lnTo>
                    <a:pt x="1597890" y="747985"/>
                  </a:lnTo>
                  <a:lnTo>
                    <a:pt x="0" y="747985"/>
                  </a:lnTo>
                  <a:close/>
                </a:path>
              </a:pathLst>
            </a:custGeom>
            <a:solidFill>
              <a:srgbClr val="B47401">
                <a:alpha val="80000"/>
              </a:srgbClr>
            </a:solidFill>
          </p:spPr>
          <p:txBody>
            <a:bodyPr/>
            <a:lstStyle/>
            <a:p>
              <a:endParaRPr lang="en-IN"/>
            </a:p>
          </p:txBody>
        </p:sp>
      </p:grpSp>
      <p:grpSp>
        <p:nvGrpSpPr>
          <p:cNvPr id="33" name="Group 33"/>
          <p:cNvGrpSpPr/>
          <p:nvPr/>
        </p:nvGrpSpPr>
        <p:grpSpPr>
          <a:xfrm>
            <a:off x="1033462" y="2397622"/>
            <a:ext cx="5195625" cy="2211197"/>
            <a:chOff x="0" y="0"/>
            <a:chExt cx="1757533" cy="747985"/>
          </a:xfrm>
        </p:grpSpPr>
        <p:sp>
          <p:nvSpPr>
            <p:cNvPr id="34" name="Freeform 34"/>
            <p:cNvSpPr/>
            <p:nvPr/>
          </p:nvSpPr>
          <p:spPr>
            <a:xfrm>
              <a:off x="0" y="0"/>
              <a:ext cx="1757532" cy="747985"/>
            </a:xfrm>
            <a:custGeom>
              <a:avLst/>
              <a:gdLst/>
              <a:ahLst/>
              <a:cxnLst/>
              <a:rect l="l" t="t" r="r" b="b"/>
              <a:pathLst>
                <a:path w="1757532" h="747985">
                  <a:moveTo>
                    <a:pt x="0" y="0"/>
                  </a:moveTo>
                  <a:lnTo>
                    <a:pt x="1757532" y="0"/>
                  </a:lnTo>
                  <a:lnTo>
                    <a:pt x="1757532" y="747985"/>
                  </a:lnTo>
                  <a:lnTo>
                    <a:pt x="0" y="747985"/>
                  </a:lnTo>
                  <a:close/>
                </a:path>
              </a:pathLst>
            </a:custGeom>
            <a:solidFill>
              <a:srgbClr val="B47401">
                <a:alpha val="89804"/>
              </a:srgbClr>
            </a:solidFill>
          </p:spPr>
          <p:txBody>
            <a:bodyPr/>
            <a:lstStyle/>
            <a:p>
              <a:endParaRPr lang="en-IN"/>
            </a:p>
          </p:txBody>
        </p:sp>
      </p:grpSp>
      <p:sp>
        <p:nvSpPr>
          <p:cNvPr id="35" name="TextBox 35"/>
          <p:cNvSpPr txBox="1"/>
          <p:nvPr/>
        </p:nvSpPr>
        <p:spPr>
          <a:xfrm>
            <a:off x="12869437" y="7851212"/>
            <a:ext cx="3434564" cy="967105"/>
          </a:xfrm>
          <a:prstGeom prst="rect">
            <a:avLst/>
          </a:prstGeom>
        </p:spPr>
        <p:txBody>
          <a:bodyPr lIns="0" tIns="0" rIns="0" bIns="0" rtlCol="0" anchor="t">
            <a:spAutoFit/>
          </a:bodyPr>
          <a:lstStyle/>
          <a:p>
            <a:pPr>
              <a:lnSpc>
                <a:spcPts val="3919"/>
              </a:lnSpc>
            </a:pPr>
            <a:r>
              <a:rPr lang="en-US" sz="2800" dirty="0">
                <a:solidFill>
                  <a:srgbClr val="FFFFFF"/>
                </a:solidFill>
                <a:latin typeface="Montserrat Semi-Bold Bold"/>
              </a:rPr>
              <a:t>Securities &amp; Capital Markets</a:t>
            </a:r>
          </a:p>
        </p:txBody>
      </p:sp>
      <p:sp>
        <p:nvSpPr>
          <p:cNvPr id="36" name="TextBox 36"/>
          <p:cNvSpPr txBox="1"/>
          <p:nvPr/>
        </p:nvSpPr>
        <p:spPr>
          <a:xfrm>
            <a:off x="1296038" y="2995855"/>
            <a:ext cx="4933050" cy="967105"/>
          </a:xfrm>
          <a:prstGeom prst="rect">
            <a:avLst/>
          </a:prstGeom>
        </p:spPr>
        <p:txBody>
          <a:bodyPr lIns="0" tIns="0" rIns="0" bIns="0" rtlCol="0" anchor="t">
            <a:spAutoFit/>
          </a:bodyPr>
          <a:lstStyle/>
          <a:p>
            <a:pPr>
              <a:lnSpc>
                <a:spcPts val="3919"/>
              </a:lnSpc>
            </a:pPr>
            <a:r>
              <a:rPr lang="en-US" sz="2800" dirty="0">
                <a:solidFill>
                  <a:srgbClr val="FFFFFF"/>
                </a:solidFill>
                <a:latin typeface="Montserrat Semi-Bold Bold"/>
              </a:rPr>
              <a:t>Restructuring &amp; Insolvency</a:t>
            </a:r>
          </a:p>
        </p:txBody>
      </p:sp>
      <p:sp>
        <p:nvSpPr>
          <p:cNvPr id="37" name="TextBox 37"/>
          <p:cNvSpPr txBox="1"/>
          <p:nvPr/>
        </p:nvSpPr>
        <p:spPr>
          <a:xfrm>
            <a:off x="12869437" y="2995855"/>
            <a:ext cx="3751369" cy="967105"/>
          </a:xfrm>
          <a:prstGeom prst="rect">
            <a:avLst/>
          </a:prstGeom>
        </p:spPr>
        <p:txBody>
          <a:bodyPr lIns="0" tIns="0" rIns="0" bIns="0" rtlCol="0" anchor="t">
            <a:spAutoFit/>
          </a:bodyPr>
          <a:lstStyle/>
          <a:p>
            <a:pPr>
              <a:lnSpc>
                <a:spcPts val="3919"/>
              </a:lnSpc>
            </a:pPr>
            <a:r>
              <a:rPr lang="en-US" sz="2800" dirty="0">
                <a:solidFill>
                  <a:srgbClr val="FFFFFF"/>
                </a:solidFill>
                <a:latin typeface="Montserrat Semi-Bold Bold"/>
              </a:rPr>
              <a:t>Legal Compliance &amp; Due Diligence</a:t>
            </a:r>
          </a:p>
        </p:txBody>
      </p:sp>
      <p:grpSp>
        <p:nvGrpSpPr>
          <p:cNvPr id="38" name="Group 38"/>
          <p:cNvGrpSpPr/>
          <p:nvPr/>
        </p:nvGrpSpPr>
        <p:grpSpPr>
          <a:xfrm>
            <a:off x="13132153" y="4790489"/>
            <a:ext cx="4095611" cy="2243431"/>
            <a:chOff x="0" y="0"/>
            <a:chExt cx="1293906" cy="758889"/>
          </a:xfrm>
        </p:grpSpPr>
        <p:sp>
          <p:nvSpPr>
            <p:cNvPr id="39" name="Freeform 39"/>
            <p:cNvSpPr/>
            <p:nvPr/>
          </p:nvSpPr>
          <p:spPr>
            <a:xfrm>
              <a:off x="0" y="0"/>
              <a:ext cx="1293906" cy="758889"/>
            </a:xfrm>
            <a:custGeom>
              <a:avLst/>
              <a:gdLst/>
              <a:ahLst/>
              <a:cxnLst/>
              <a:rect l="l" t="t" r="r" b="b"/>
              <a:pathLst>
                <a:path w="1293906" h="758889">
                  <a:moveTo>
                    <a:pt x="0" y="0"/>
                  </a:moveTo>
                  <a:lnTo>
                    <a:pt x="1293906" y="0"/>
                  </a:lnTo>
                  <a:lnTo>
                    <a:pt x="1293906" y="758889"/>
                  </a:lnTo>
                  <a:lnTo>
                    <a:pt x="0" y="758889"/>
                  </a:lnTo>
                  <a:close/>
                </a:path>
              </a:pathLst>
            </a:custGeom>
            <a:solidFill>
              <a:srgbClr val="B47401">
                <a:alpha val="80000"/>
              </a:srgbClr>
            </a:solidFill>
          </p:spPr>
          <p:txBody>
            <a:bodyPr/>
            <a:lstStyle/>
            <a:p>
              <a:endParaRPr lang="en-IN"/>
            </a:p>
          </p:txBody>
        </p:sp>
      </p:grpSp>
      <p:sp>
        <p:nvSpPr>
          <p:cNvPr id="40" name="TextBox 40"/>
          <p:cNvSpPr txBox="1"/>
          <p:nvPr/>
        </p:nvSpPr>
        <p:spPr>
          <a:xfrm>
            <a:off x="13391659" y="5404839"/>
            <a:ext cx="3219941" cy="967105"/>
          </a:xfrm>
          <a:prstGeom prst="rect">
            <a:avLst/>
          </a:prstGeom>
        </p:spPr>
        <p:txBody>
          <a:bodyPr lIns="0" tIns="0" rIns="0" bIns="0" rtlCol="0" anchor="t">
            <a:spAutoFit/>
          </a:bodyPr>
          <a:lstStyle/>
          <a:p>
            <a:pPr>
              <a:lnSpc>
                <a:spcPts val="3919"/>
              </a:lnSpc>
            </a:pPr>
            <a:r>
              <a:rPr lang="en-US" sz="2799" dirty="0">
                <a:solidFill>
                  <a:srgbClr val="FFFFFF"/>
                </a:solidFill>
                <a:latin typeface="Montserrat Semi-Bold Bold"/>
              </a:rPr>
              <a:t>Food Laws &amp; Legal Metrology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1612471" cy="955753"/>
            <a:chOff x="0" y="0"/>
            <a:chExt cx="3928169" cy="323304"/>
          </a:xfrm>
        </p:grpSpPr>
        <p:sp>
          <p:nvSpPr>
            <p:cNvPr id="3" name="Freeform 3"/>
            <p:cNvSpPr/>
            <p:nvPr/>
          </p:nvSpPr>
          <p:spPr>
            <a:xfrm>
              <a:off x="0" y="0"/>
              <a:ext cx="3928169" cy="323304"/>
            </a:xfrm>
            <a:custGeom>
              <a:avLst/>
              <a:gdLst/>
              <a:ahLst/>
              <a:cxnLst/>
              <a:rect l="l" t="t" r="r" b="b"/>
              <a:pathLst>
                <a:path w="3928169" h="323304">
                  <a:moveTo>
                    <a:pt x="0" y="0"/>
                  </a:moveTo>
                  <a:lnTo>
                    <a:pt x="3928169" y="0"/>
                  </a:lnTo>
                  <a:lnTo>
                    <a:pt x="3928169"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11087187"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Dispute Management, Arbitration &amp; Litigation</a:t>
            </a:r>
          </a:p>
        </p:txBody>
      </p:sp>
      <p:sp>
        <p:nvSpPr>
          <p:cNvPr id="5" name="TextBox 5"/>
          <p:cNvSpPr txBox="1"/>
          <p:nvPr/>
        </p:nvSpPr>
        <p:spPr>
          <a:xfrm>
            <a:off x="12074837" y="2142662"/>
            <a:ext cx="5184463" cy="4293870"/>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strategic support</a:t>
            </a:r>
          </a:p>
          <a:p>
            <a:pPr marL="518160" lvl="1" indent="-259080">
              <a:lnSpc>
                <a:spcPts val="4320"/>
              </a:lnSpc>
              <a:buFont typeface="Arial"/>
              <a:buChar char="•"/>
            </a:pPr>
            <a:r>
              <a:rPr lang="en-US" sz="2400" dirty="0">
                <a:solidFill>
                  <a:srgbClr val="242424"/>
                </a:solidFill>
                <a:latin typeface="Montserrat"/>
              </a:rPr>
              <a:t>Preparing a pre-litigation strategy</a:t>
            </a:r>
          </a:p>
          <a:p>
            <a:pPr marL="518160" lvl="1" indent="-259080">
              <a:lnSpc>
                <a:spcPts val="4320"/>
              </a:lnSpc>
              <a:buFont typeface="Arial"/>
              <a:buChar char="•"/>
            </a:pPr>
            <a:r>
              <a:rPr lang="en-US" sz="2400" dirty="0">
                <a:solidFill>
                  <a:srgbClr val="242424"/>
                </a:solidFill>
                <a:latin typeface="Montserrat"/>
              </a:rPr>
              <a:t>Strategic projections</a:t>
            </a:r>
          </a:p>
          <a:p>
            <a:pPr marL="518160" lvl="1" indent="-259080">
              <a:lnSpc>
                <a:spcPts val="4320"/>
              </a:lnSpc>
              <a:buFont typeface="Arial"/>
              <a:buChar char="•"/>
            </a:pPr>
            <a:r>
              <a:rPr lang="en-US" sz="2400" dirty="0">
                <a:solidFill>
                  <a:srgbClr val="242424"/>
                </a:solidFill>
                <a:latin typeface="Montserrat"/>
              </a:rPr>
              <a:t>Dispute resolution strategy</a:t>
            </a:r>
          </a:p>
          <a:p>
            <a:pPr marL="518160" lvl="1" indent="-259080">
              <a:lnSpc>
                <a:spcPts val="4320"/>
              </a:lnSpc>
              <a:buFont typeface="Arial"/>
              <a:buChar char="•"/>
            </a:pPr>
            <a:r>
              <a:rPr lang="en-US" sz="2400" dirty="0">
                <a:solidFill>
                  <a:srgbClr val="242424"/>
                </a:solidFill>
                <a:latin typeface="Montserrat"/>
              </a:rPr>
              <a:t>Recovery settlement strategy</a:t>
            </a:r>
          </a:p>
          <a:p>
            <a:pPr marL="518160" lvl="1" indent="-259080">
              <a:lnSpc>
                <a:spcPts val="4320"/>
              </a:lnSpc>
              <a:buFont typeface="Arial"/>
              <a:buChar char="•"/>
            </a:pPr>
            <a:r>
              <a:rPr lang="en-US" sz="2400" dirty="0">
                <a:solidFill>
                  <a:srgbClr val="242424"/>
                </a:solidFill>
                <a:latin typeface="Montserrat"/>
              </a:rPr>
              <a:t>Litigation closure strategy</a:t>
            </a:r>
          </a:p>
          <a:p>
            <a:pPr marL="518160" lvl="1" indent="-259080">
              <a:lnSpc>
                <a:spcPts val="4320"/>
              </a:lnSpc>
              <a:buFont typeface="Arial"/>
              <a:buChar char="•"/>
            </a:pPr>
            <a:r>
              <a:rPr lang="en-US" sz="2400" dirty="0">
                <a:solidFill>
                  <a:srgbClr val="242424"/>
                </a:solidFill>
                <a:latin typeface="Montserrat"/>
              </a:rPr>
              <a:t>Post litigation strategy</a:t>
            </a:r>
          </a:p>
        </p:txBody>
      </p:sp>
      <p:sp>
        <p:nvSpPr>
          <p:cNvPr id="6" name="TextBox 6"/>
          <p:cNvSpPr txBox="1"/>
          <p:nvPr/>
        </p:nvSpPr>
        <p:spPr>
          <a:xfrm>
            <a:off x="1028700" y="2142662"/>
            <a:ext cx="5901576" cy="4836795"/>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Litigation</a:t>
            </a:r>
          </a:p>
          <a:p>
            <a:pPr marL="518160" lvl="1" indent="-259080">
              <a:lnSpc>
                <a:spcPts val="4320"/>
              </a:lnSpc>
              <a:buFont typeface="Arial"/>
              <a:buChar char="•"/>
            </a:pPr>
            <a:r>
              <a:rPr lang="en-US" sz="2400" dirty="0">
                <a:solidFill>
                  <a:srgbClr val="242424"/>
                </a:solidFill>
                <a:latin typeface="Montserrat"/>
              </a:rPr>
              <a:t>Constitutional matters</a:t>
            </a:r>
          </a:p>
          <a:p>
            <a:pPr marL="518160" lvl="1" indent="-259080">
              <a:lnSpc>
                <a:spcPts val="4320"/>
              </a:lnSpc>
              <a:buFont typeface="Arial"/>
              <a:buChar char="•"/>
            </a:pPr>
            <a:r>
              <a:rPr lang="en-US" sz="2400" dirty="0">
                <a:solidFill>
                  <a:srgbClr val="242424"/>
                </a:solidFill>
                <a:latin typeface="Montserrat"/>
              </a:rPr>
              <a:t>Civil &amp; corporate disputes</a:t>
            </a:r>
          </a:p>
          <a:p>
            <a:pPr marL="518160" lvl="1" indent="-259080">
              <a:lnSpc>
                <a:spcPts val="4320"/>
              </a:lnSpc>
              <a:buFont typeface="Arial"/>
              <a:buChar char="•"/>
            </a:pPr>
            <a:r>
              <a:rPr lang="en-US" sz="2400" dirty="0">
                <a:solidFill>
                  <a:srgbClr val="242424"/>
                </a:solidFill>
                <a:latin typeface="Montserrat"/>
              </a:rPr>
              <a:t>Employee &amp; </a:t>
            </a:r>
            <a:r>
              <a:rPr lang="en-US" sz="2400" dirty="0" err="1">
                <a:solidFill>
                  <a:srgbClr val="242424"/>
                </a:solidFill>
                <a:latin typeface="Montserrat"/>
              </a:rPr>
              <a:t>Labour</a:t>
            </a:r>
            <a:r>
              <a:rPr lang="en-US" sz="2400" dirty="0">
                <a:solidFill>
                  <a:srgbClr val="242424"/>
                </a:solidFill>
                <a:latin typeface="Montserrat"/>
              </a:rPr>
              <a:t> disputes</a:t>
            </a:r>
          </a:p>
          <a:p>
            <a:pPr marL="518160" lvl="1" indent="-259080">
              <a:lnSpc>
                <a:spcPts val="4320"/>
              </a:lnSpc>
              <a:buFont typeface="Arial"/>
              <a:buChar char="•"/>
            </a:pPr>
            <a:r>
              <a:rPr lang="en-US" sz="2400" dirty="0">
                <a:solidFill>
                  <a:srgbClr val="242424"/>
                </a:solidFill>
                <a:latin typeface="Montserrat"/>
              </a:rPr>
              <a:t>Real estate litigation</a:t>
            </a:r>
          </a:p>
          <a:p>
            <a:pPr marL="518160" lvl="1" indent="-259080">
              <a:lnSpc>
                <a:spcPts val="4320"/>
              </a:lnSpc>
              <a:buFont typeface="Arial"/>
              <a:buChar char="•"/>
            </a:pPr>
            <a:r>
              <a:rPr lang="en-US" sz="2400" dirty="0">
                <a:solidFill>
                  <a:srgbClr val="242424"/>
                </a:solidFill>
                <a:latin typeface="Montserrat"/>
              </a:rPr>
              <a:t>Recovery proceedings</a:t>
            </a:r>
          </a:p>
          <a:p>
            <a:pPr marL="518160" lvl="1" indent="-259080">
              <a:lnSpc>
                <a:spcPts val="4320"/>
              </a:lnSpc>
              <a:buFont typeface="Arial"/>
              <a:buChar char="•"/>
            </a:pPr>
            <a:r>
              <a:rPr lang="en-US" sz="2400" dirty="0">
                <a:solidFill>
                  <a:srgbClr val="242424"/>
                </a:solidFill>
                <a:latin typeface="Montserrat"/>
              </a:rPr>
              <a:t>Telecom disputes</a:t>
            </a:r>
          </a:p>
          <a:p>
            <a:pPr marL="518160" lvl="1" indent="-259080">
              <a:lnSpc>
                <a:spcPts val="4320"/>
              </a:lnSpc>
              <a:buFont typeface="Arial"/>
              <a:buChar char="•"/>
            </a:pPr>
            <a:r>
              <a:rPr lang="en-US" sz="2400" dirty="0">
                <a:solidFill>
                  <a:srgbClr val="242424"/>
                </a:solidFill>
                <a:latin typeface="Montserrat"/>
              </a:rPr>
              <a:t>Insolvency &amp; bankruptcy disputes</a:t>
            </a:r>
          </a:p>
          <a:p>
            <a:pPr marL="518160" lvl="1" indent="-259080">
              <a:lnSpc>
                <a:spcPts val="4320"/>
              </a:lnSpc>
              <a:buFont typeface="Arial"/>
              <a:buChar char="•"/>
            </a:pPr>
            <a:r>
              <a:rPr lang="en-US" sz="2400" dirty="0">
                <a:solidFill>
                  <a:srgbClr val="242424"/>
                </a:solidFill>
                <a:latin typeface="Montserrat"/>
              </a:rPr>
              <a:t>Cross-border litigation</a:t>
            </a:r>
          </a:p>
        </p:txBody>
      </p:sp>
      <p:sp>
        <p:nvSpPr>
          <p:cNvPr id="7" name="TextBox 7"/>
          <p:cNvSpPr txBox="1"/>
          <p:nvPr/>
        </p:nvSpPr>
        <p:spPr>
          <a:xfrm>
            <a:off x="7245434" y="2142662"/>
            <a:ext cx="4685481" cy="4836795"/>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Arbitration &amp; Mediation</a:t>
            </a:r>
          </a:p>
          <a:p>
            <a:pPr marL="518160" lvl="1" indent="-259080">
              <a:lnSpc>
                <a:spcPts val="4320"/>
              </a:lnSpc>
              <a:buFont typeface="Arial"/>
              <a:buChar char="•"/>
            </a:pPr>
            <a:r>
              <a:rPr lang="en-US" sz="2400" dirty="0">
                <a:solidFill>
                  <a:srgbClr val="242424"/>
                </a:solidFill>
                <a:latin typeface="Montserrat"/>
              </a:rPr>
              <a:t>Domestic &amp; International Arbitration</a:t>
            </a:r>
          </a:p>
          <a:p>
            <a:pPr marL="518160" lvl="1" indent="-259080">
              <a:lnSpc>
                <a:spcPts val="4320"/>
              </a:lnSpc>
              <a:buFont typeface="Arial"/>
              <a:buChar char="•"/>
            </a:pPr>
            <a:r>
              <a:rPr lang="en-US" sz="2400" dirty="0">
                <a:solidFill>
                  <a:srgbClr val="242424"/>
                </a:solidFill>
                <a:latin typeface="Montserrat"/>
              </a:rPr>
              <a:t>Project disputes</a:t>
            </a:r>
          </a:p>
          <a:p>
            <a:pPr marL="518160" lvl="1" indent="-259080">
              <a:lnSpc>
                <a:spcPts val="4320"/>
              </a:lnSpc>
              <a:buFont typeface="Arial"/>
              <a:buChar char="•"/>
            </a:pPr>
            <a:r>
              <a:rPr lang="en-US" sz="2400" dirty="0">
                <a:solidFill>
                  <a:srgbClr val="242424"/>
                </a:solidFill>
                <a:latin typeface="Montserrat"/>
              </a:rPr>
              <a:t>Shareholder disputes</a:t>
            </a:r>
          </a:p>
          <a:p>
            <a:pPr marL="518160" lvl="1" indent="-259080">
              <a:lnSpc>
                <a:spcPts val="4320"/>
              </a:lnSpc>
              <a:buFont typeface="Arial"/>
              <a:buChar char="•"/>
            </a:pPr>
            <a:r>
              <a:rPr lang="en-US" sz="2400" dirty="0">
                <a:solidFill>
                  <a:srgbClr val="242424"/>
                </a:solidFill>
                <a:latin typeface="Montserrat"/>
              </a:rPr>
              <a:t>Vendor distributor conflicts</a:t>
            </a:r>
          </a:p>
          <a:p>
            <a:pPr marL="518160" lvl="1" indent="-259080">
              <a:lnSpc>
                <a:spcPts val="4320"/>
              </a:lnSpc>
              <a:buFont typeface="Arial"/>
              <a:buChar char="•"/>
            </a:pPr>
            <a:r>
              <a:rPr lang="en-US" sz="2400" dirty="0">
                <a:solidFill>
                  <a:srgbClr val="242424"/>
                </a:solidFill>
                <a:latin typeface="Montserrat"/>
              </a:rPr>
              <a:t>Environment law</a:t>
            </a:r>
          </a:p>
          <a:p>
            <a:pPr marL="518160" lvl="1" indent="-259080">
              <a:lnSpc>
                <a:spcPts val="4320"/>
              </a:lnSpc>
              <a:buFont typeface="Arial"/>
              <a:buChar char="•"/>
            </a:pPr>
            <a:r>
              <a:rPr lang="en-US" sz="2400" dirty="0">
                <a:solidFill>
                  <a:srgbClr val="242424"/>
                </a:solidFill>
                <a:latin typeface="Montserrat"/>
              </a:rPr>
              <a:t>Anti-trust &amp; Competition</a:t>
            </a:r>
          </a:p>
        </p:txBody>
      </p:sp>
      <p:sp>
        <p:nvSpPr>
          <p:cNvPr id="8" name="TextBox 8"/>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
        <p:nvSpPr>
          <p:cNvPr id="9" name="TextBox 9"/>
          <p:cNvSpPr txBox="1"/>
          <p:nvPr/>
        </p:nvSpPr>
        <p:spPr>
          <a:xfrm>
            <a:off x="1028700" y="7254875"/>
            <a:ext cx="15261055" cy="1579245"/>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Forums </a:t>
            </a:r>
          </a:p>
          <a:p>
            <a:pPr marL="259080" lvl="1">
              <a:lnSpc>
                <a:spcPts val="4320"/>
              </a:lnSpc>
            </a:pPr>
            <a:r>
              <a:rPr lang="en-US" sz="2400" dirty="0">
                <a:solidFill>
                  <a:srgbClr val="242424"/>
                </a:solidFill>
                <a:latin typeface="Montserrat"/>
              </a:rPr>
              <a:t>Supreme Court of India, High Courts, District courts, National/State Consumer Dispute Forum, RERA, REAT, CAT, CIC, DRT, NGT, SAT, TRAI, CCI, TDSAT, NCLT, NCLAT, AERA, AERAAT, ITAT.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382637" cy="955753"/>
            <a:chOff x="0" y="0"/>
            <a:chExt cx="2497336" cy="323304"/>
          </a:xfrm>
        </p:grpSpPr>
        <p:sp>
          <p:nvSpPr>
            <p:cNvPr id="3" name="Freeform 3"/>
            <p:cNvSpPr/>
            <p:nvPr/>
          </p:nvSpPr>
          <p:spPr>
            <a:xfrm>
              <a:off x="0" y="0"/>
              <a:ext cx="2497336" cy="323304"/>
            </a:xfrm>
            <a:custGeom>
              <a:avLst/>
              <a:gdLst/>
              <a:ahLst/>
              <a:cxnLst/>
              <a:rect l="l" t="t" r="r" b="b"/>
              <a:pathLst>
                <a:path w="2497336" h="323304">
                  <a:moveTo>
                    <a:pt x="0" y="0"/>
                  </a:moveTo>
                  <a:lnTo>
                    <a:pt x="2497336" y="0"/>
                  </a:lnTo>
                  <a:lnTo>
                    <a:pt x="2497336" y="323304"/>
                  </a:lnTo>
                  <a:lnTo>
                    <a:pt x="0" y="323304"/>
                  </a:lnTo>
                  <a:close/>
                </a:path>
              </a:pathLst>
            </a:custGeom>
            <a:solidFill>
              <a:srgbClr val="B47401"/>
            </a:solidFill>
          </p:spPr>
          <p:txBody>
            <a:bodyPr/>
            <a:lstStyle/>
            <a:p>
              <a:endParaRPr lang="en-IN"/>
            </a:p>
          </p:txBody>
        </p:sp>
      </p:grpSp>
      <p:sp>
        <p:nvSpPr>
          <p:cNvPr id="4" name="TextBox 4"/>
          <p:cNvSpPr txBox="1"/>
          <p:nvPr/>
        </p:nvSpPr>
        <p:spPr>
          <a:xfrm>
            <a:off x="1386682" y="1166534"/>
            <a:ext cx="6836820" cy="613410"/>
          </a:xfrm>
          <a:prstGeom prst="rect">
            <a:avLst/>
          </a:prstGeom>
        </p:spPr>
        <p:txBody>
          <a:bodyPr lIns="0" tIns="0" rIns="0" bIns="0" rtlCol="0" anchor="t">
            <a:spAutoFit/>
          </a:bodyPr>
          <a:lstStyle/>
          <a:p>
            <a:pPr>
              <a:lnSpc>
                <a:spcPts val="5040"/>
              </a:lnSpc>
            </a:pPr>
            <a:r>
              <a:rPr lang="en-US" sz="3600" dirty="0">
                <a:solidFill>
                  <a:srgbClr val="FFFFFF"/>
                </a:solidFill>
                <a:latin typeface="Montserrat Semi-Bold Bold"/>
              </a:rPr>
              <a:t>Corporate Commercial, M&amp;A</a:t>
            </a:r>
          </a:p>
        </p:txBody>
      </p:sp>
      <p:sp>
        <p:nvSpPr>
          <p:cNvPr id="5" name="TextBox 5"/>
          <p:cNvSpPr txBox="1"/>
          <p:nvPr/>
        </p:nvSpPr>
        <p:spPr>
          <a:xfrm>
            <a:off x="1028700" y="2231136"/>
            <a:ext cx="16230600" cy="6555384"/>
          </a:xfrm>
          <a:prstGeom prst="rect">
            <a:avLst/>
          </a:prstGeom>
        </p:spPr>
        <p:txBody>
          <a:bodyPr lIns="0" tIns="0" rIns="0" bIns="0" rtlCol="0" anchor="t">
            <a:spAutoFit/>
          </a:bodyPr>
          <a:lstStyle/>
          <a:p>
            <a:pPr>
              <a:lnSpc>
                <a:spcPts val="4320"/>
              </a:lnSpc>
            </a:pPr>
            <a:r>
              <a:rPr lang="en-US" sz="2400" dirty="0">
                <a:solidFill>
                  <a:srgbClr val="242424"/>
                </a:solidFill>
                <a:latin typeface="Montserrat Semi-Bold Bold"/>
              </a:rPr>
              <a:t>End-to-end Support</a:t>
            </a:r>
          </a:p>
          <a:p>
            <a:pPr marL="518160" lvl="1" indent="-259080">
              <a:lnSpc>
                <a:spcPts val="4320"/>
              </a:lnSpc>
              <a:buFont typeface="Arial"/>
              <a:buChar char="•"/>
            </a:pPr>
            <a:r>
              <a:rPr lang="en-US" sz="2400" dirty="0">
                <a:solidFill>
                  <a:srgbClr val="242424"/>
                </a:solidFill>
                <a:latin typeface="Montserrat" panose="00000500000000000000" pitchFamily="2" charset="0"/>
              </a:rPr>
              <a:t>Negotiation Assistance during the transaction from term sheet stage till closing of transaction.</a:t>
            </a:r>
          </a:p>
          <a:p>
            <a:pPr marL="518160" lvl="1" indent="-259080">
              <a:lnSpc>
                <a:spcPts val="4320"/>
              </a:lnSpc>
              <a:buFont typeface="Arial"/>
              <a:buChar char="•"/>
            </a:pPr>
            <a:r>
              <a:rPr lang="en-US" sz="2400" dirty="0">
                <a:solidFill>
                  <a:srgbClr val="242424"/>
                </a:solidFill>
                <a:latin typeface="Montserrat" panose="00000500000000000000" pitchFamily="2" charset="0"/>
              </a:rPr>
              <a:t>Structuring the Acquisition keeping in mind the requirement and objective of the Company.</a:t>
            </a:r>
          </a:p>
          <a:p>
            <a:pPr marL="518160" lvl="1" indent="-259080">
              <a:lnSpc>
                <a:spcPts val="4320"/>
              </a:lnSpc>
              <a:buFont typeface="Arial"/>
              <a:buChar char="•"/>
            </a:pPr>
            <a:r>
              <a:rPr lang="en-US" sz="2400" dirty="0">
                <a:solidFill>
                  <a:srgbClr val="242424"/>
                </a:solidFill>
                <a:latin typeface="Montserrat" panose="00000500000000000000" pitchFamily="2" charset="0"/>
              </a:rPr>
              <a:t>Advising clients on issues relating to Securities and Corporate law.</a:t>
            </a:r>
          </a:p>
          <a:p>
            <a:pPr marL="518160" lvl="1" indent="-259080">
              <a:lnSpc>
                <a:spcPts val="4320"/>
              </a:lnSpc>
              <a:buFont typeface="Arial"/>
              <a:buChar char="•"/>
            </a:pPr>
            <a:r>
              <a:rPr lang="en-US" sz="2400" dirty="0">
                <a:solidFill>
                  <a:srgbClr val="242424"/>
                </a:solidFill>
                <a:latin typeface="Montserrat" panose="00000500000000000000" pitchFamily="2" charset="0"/>
              </a:rPr>
              <a:t>Conducting Legal Due Diligence. Hand-holding in Documentation such as Term-sheet, Definitive Agreement, Shareholders Agreement, Shares Purchase, Agreement, Escrow Agreement, Stock – Swap Agreement, Employment Agreement and other related Agreements. </a:t>
            </a:r>
          </a:p>
          <a:p>
            <a:pPr marL="518160" lvl="1" indent="-259080">
              <a:lnSpc>
                <a:spcPts val="4320"/>
              </a:lnSpc>
              <a:buFont typeface="Arial"/>
              <a:buChar char="•"/>
            </a:pPr>
            <a:r>
              <a:rPr lang="en-US" sz="2400" dirty="0">
                <a:solidFill>
                  <a:srgbClr val="242424"/>
                </a:solidFill>
                <a:latin typeface="Montserrat" panose="00000500000000000000" pitchFamily="2" charset="0"/>
              </a:rPr>
              <a:t>The Firm undertakes the entire court procedure as envisaged in the Companies Act, 2013 for bringing in effect the acquisition.</a:t>
            </a:r>
          </a:p>
          <a:p>
            <a:pPr marL="518160" lvl="1" indent="-259080">
              <a:lnSpc>
                <a:spcPts val="4320"/>
              </a:lnSpc>
              <a:buFont typeface="Arial"/>
              <a:buChar char="•"/>
            </a:pPr>
            <a:r>
              <a:rPr lang="en-US" sz="2400" dirty="0">
                <a:solidFill>
                  <a:srgbClr val="242424"/>
                </a:solidFill>
                <a:latin typeface="Montserrat" panose="00000500000000000000" pitchFamily="2" charset="0"/>
              </a:rPr>
              <a:t>Policy and Regulatory assistance to develop, implement and sustain effective business strategies in India's complex regulatory environment.</a:t>
            </a:r>
          </a:p>
          <a:p>
            <a:pPr marL="518160" lvl="1" indent="-259080">
              <a:lnSpc>
                <a:spcPts val="4320"/>
              </a:lnSpc>
              <a:buFont typeface="Arial"/>
              <a:buChar char="•"/>
            </a:pPr>
            <a:r>
              <a:rPr lang="en-US" sz="2400" dirty="0">
                <a:solidFill>
                  <a:srgbClr val="242424"/>
                </a:solidFill>
                <a:latin typeface="Montserrat" panose="00000500000000000000" pitchFamily="2" charset="0"/>
              </a:rPr>
              <a:t>End- To End Solution from the Negotiation, Entity formation till Post Transaction Advisory</a:t>
            </a:r>
          </a:p>
        </p:txBody>
      </p:sp>
      <p:sp>
        <p:nvSpPr>
          <p:cNvPr id="6" name="TextBox 6"/>
          <p:cNvSpPr txBox="1"/>
          <p:nvPr/>
        </p:nvSpPr>
        <p:spPr>
          <a:xfrm>
            <a:off x="11047763" y="8786495"/>
            <a:ext cx="6211537" cy="471805"/>
          </a:xfrm>
          <a:prstGeom prst="rect">
            <a:avLst/>
          </a:prstGeom>
        </p:spPr>
        <p:txBody>
          <a:bodyPr lIns="0" tIns="0" rIns="0" bIns="0" rtlCol="0" anchor="t">
            <a:spAutoFit/>
          </a:bodyPr>
          <a:lstStyle/>
          <a:p>
            <a:pPr algn="r">
              <a:lnSpc>
                <a:spcPts val="3919"/>
              </a:lnSpc>
            </a:pPr>
            <a:r>
              <a:rPr lang="en-US" sz="2800" u="sng" dirty="0">
                <a:solidFill>
                  <a:srgbClr val="B47401"/>
                </a:solidFill>
                <a:latin typeface="Montserrat Semi-Bold"/>
                <a:hlinkClick r:id="rId2"/>
              </a:rPr>
              <a:t>Know more &gt;</a:t>
            </a:r>
            <a:endParaRPr lang="en-US" sz="2800" u="sng" dirty="0">
              <a:solidFill>
                <a:srgbClr val="B47401"/>
              </a:solidFill>
              <a:latin typeface="Montserrat Semi-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4343</Words>
  <Application>Microsoft Office PowerPoint</Application>
  <PresentationFormat>Custom</PresentationFormat>
  <Paragraphs>473</Paragraphs>
  <Slides>38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Calibri</vt:lpstr>
      <vt:lpstr>Open Sans</vt:lpstr>
      <vt:lpstr>Arial</vt:lpstr>
      <vt:lpstr>Montserrat</vt:lpstr>
      <vt:lpstr>Montserrat Italics</vt:lpstr>
      <vt:lpstr>Montserrat Semi-Bold Bold</vt:lpstr>
      <vt:lpstr>Montserrat Semi-Bold</vt:lpstr>
      <vt:lpstr>Open Sans Bold</vt:lpstr>
      <vt:lpstr>Montserrat Extra-Bold</vt:lpstr>
      <vt:lpstr>Montserrat Bold</vt:lpstr>
      <vt:lpstr>Montserrat Bold Italics</vt:lpstr>
      <vt:lpstr>Mongolian Baiti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 e-Profile</dc:title>
  <dc:creator>Jogesh Sharma</dc:creator>
  <cp:lastModifiedBy>Jogesh Sharma</cp:lastModifiedBy>
  <cp:revision>110</cp:revision>
  <dcterms:created xsi:type="dcterms:W3CDTF">2006-08-16T00:00:00Z</dcterms:created>
  <dcterms:modified xsi:type="dcterms:W3CDTF">2025-07-04T12:00:11Z</dcterms:modified>
  <dc:identifier>DAEdp899gwQ</dc:identifier>
</cp:coreProperties>
</file>